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60" r:id="rId2"/>
    <p:sldId id="824" r:id="rId3"/>
    <p:sldId id="864" r:id="rId4"/>
    <p:sldId id="839" r:id="rId5"/>
    <p:sldId id="865" r:id="rId6"/>
    <p:sldId id="829" r:id="rId7"/>
    <p:sldId id="866" r:id="rId8"/>
    <p:sldId id="876" r:id="rId9"/>
    <p:sldId id="877" r:id="rId10"/>
    <p:sldId id="868" r:id="rId11"/>
    <p:sldId id="870" r:id="rId12"/>
    <p:sldId id="841" r:id="rId13"/>
    <p:sldId id="873" r:id="rId14"/>
    <p:sldId id="875" r:id="rId15"/>
    <p:sldId id="869" r:id="rId16"/>
    <p:sldId id="867" r:id="rId1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791">
          <p15:clr>
            <a:srgbClr val="A4A3A4"/>
          </p15:clr>
        </p15:guide>
        <p15:guide id="3" pos="34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m Muchira" initials="EM" lastIdx="3" clrIdx="0"/>
  <p:cmAuthor id="1" name="ERobins1" initials="E" lastIdx="1" clrIdx="1"/>
  <p:cmAuthor id="2" name="sboateng" initials="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255997"/>
    <a:srgbClr val="ABDDFF"/>
    <a:srgbClr val="508CD4"/>
    <a:srgbClr val="3278CC"/>
    <a:srgbClr val="00783C"/>
    <a:srgbClr val="E1EACE"/>
    <a:srgbClr val="DAFEE3"/>
    <a:srgbClr val="D9FFEC"/>
    <a:srgbClr val="014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0421" autoAdjust="0"/>
  </p:normalViewPr>
  <p:slideViewPr>
    <p:cSldViewPr snapToGrid="0">
      <p:cViewPr varScale="1">
        <p:scale>
          <a:sx n="61" d="100"/>
          <a:sy n="61" d="100"/>
        </p:scale>
        <p:origin x="1320" y="53"/>
      </p:cViewPr>
      <p:guideLst>
        <p:guide orient="horz" pos="754"/>
        <p:guide pos="791"/>
        <p:guide pos="34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1230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FS9A\private\ERobins\Scale%20up%20solar\Book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obins\AppData\Local\Microsoft\Windows\Temporary%20Internet%20Files\Content.Outlook\JP448JXR\Scaling%20Sol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obins\AppData\Local\Microsoft\Windows\Temporary%20Internet%20Files\Content.Outlook\JP448JXR\Scaling%20Sol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RIVE\ODrive\CNG\SSA%20Solar%20Scale%20UP\4.%20Marketing%20Materials\Scaling%20Sol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Geothermal</c:v>
                </c:pt>
                <c:pt idx="1">
                  <c:v>Large hydropower</c:v>
                </c:pt>
                <c:pt idx="2">
                  <c:v>Small hydropower</c:v>
                </c:pt>
                <c:pt idx="3">
                  <c:v>Large thermal</c:v>
                </c:pt>
                <c:pt idx="4">
                  <c:v>Thermal &lt;100MW</c:v>
                </c:pt>
                <c:pt idx="5">
                  <c:v>Wind</c:v>
                </c:pt>
                <c:pt idx="6">
                  <c:v>Solar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84</c:v>
                </c:pt>
                <c:pt idx="1">
                  <c:v>60</c:v>
                </c:pt>
                <c:pt idx="2">
                  <c:v>36</c:v>
                </c:pt>
                <c:pt idx="3">
                  <c:v>30</c:v>
                </c:pt>
                <c:pt idx="4">
                  <c:v>24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Geothermal</c:v>
                </c:pt>
                <c:pt idx="1">
                  <c:v>Large hydropower</c:v>
                </c:pt>
                <c:pt idx="2">
                  <c:v>Small hydropower</c:v>
                </c:pt>
                <c:pt idx="3">
                  <c:v>Large thermal</c:v>
                </c:pt>
                <c:pt idx="4">
                  <c:v>Thermal &lt;100MW</c:v>
                </c:pt>
                <c:pt idx="5">
                  <c:v>Wind</c:v>
                </c:pt>
                <c:pt idx="6">
                  <c:v>Solar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120</c:v>
                </c:pt>
                <c:pt idx="1">
                  <c:v>84</c:v>
                </c:pt>
                <c:pt idx="2">
                  <c:v>60</c:v>
                </c:pt>
                <c:pt idx="3">
                  <c:v>60</c:v>
                </c:pt>
                <c:pt idx="4">
                  <c:v>30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0393120"/>
        <c:axId val="413138480"/>
      </c:barChart>
      <c:catAx>
        <c:axId val="350393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13138480"/>
        <c:crosses val="autoZero"/>
        <c:auto val="1"/>
        <c:lblAlgn val="ctr"/>
        <c:lblOffset val="100"/>
        <c:noMultiLvlLbl val="0"/>
      </c:catAx>
      <c:valAx>
        <c:axId val="41313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50393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3772361144614897"/>
          <c:y val="6.9627516273648396E-2"/>
          <c:w val="0.180123910672912"/>
          <c:h val="7.282439210027830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Sheet1!$A$41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Sheet1!$C$40</c:f>
              <c:strCache>
                <c:ptCount val="1"/>
                <c:pt idx="0">
                  <c:v>PV</c:v>
                </c:pt>
              </c:strCache>
            </c:strRef>
          </c:cat>
          <c:val>
            <c:numRef>
              <c:f>Sheet1!$C$41</c:f>
              <c:numCache>
                <c:formatCode>General</c:formatCode>
                <c:ptCount val="1"/>
                <c:pt idx="0">
                  <c:v>632</c:v>
                </c:pt>
              </c:numCache>
            </c:numRef>
          </c:val>
        </c:ser>
        <c:ser>
          <c:idx val="1"/>
          <c:order val="1"/>
          <c:tx>
            <c:strRef>
              <c:f>Sheet1!$A$42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Sheet1!$C$40</c:f>
              <c:strCache>
                <c:ptCount val="1"/>
                <c:pt idx="0">
                  <c:v>PV</c:v>
                </c:pt>
              </c:strCache>
            </c:strRef>
          </c:cat>
          <c:val>
            <c:numRef>
              <c:f>Sheet1!$C$42</c:f>
              <c:numCache>
                <c:formatCode>General</c:formatCode>
                <c:ptCount val="1"/>
                <c:pt idx="0">
                  <c:v>417</c:v>
                </c:pt>
              </c:numCache>
            </c:numRef>
          </c:val>
        </c:ser>
        <c:ser>
          <c:idx val="2"/>
          <c:order val="2"/>
          <c:tx>
            <c:strRef>
              <c:f>Sheet1!$A$43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Sheet1!$C$40</c:f>
              <c:strCache>
                <c:ptCount val="1"/>
                <c:pt idx="0">
                  <c:v>PV</c:v>
                </c:pt>
              </c:strCache>
            </c:strRef>
          </c:cat>
          <c:val>
            <c:numRef>
              <c:f>Sheet1!$C$43</c:f>
              <c:numCache>
                <c:formatCode>General</c:formatCode>
                <c:ptCount val="1"/>
                <c:pt idx="0">
                  <c:v>435</c:v>
                </c:pt>
              </c:numCache>
            </c:numRef>
          </c:val>
        </c:ser>
        <c:ser>
          <c:idx val="3"/>
          <c:order val="3"/>
          <c:tx>
            <c:strRef>
              <c:f>Sheet1!$A$44</c:f>
              <c:strCache>
                <c:ptCount val="1"/>
                <c:pt idx="0">
                  <c:v>Round 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Sheet1!$C$40</c:f>
              <c:strCache>
                <c:ptCount val="1"/>
                <c:pt idx="0">
                  <c:v>PV</c:v>
                </c:pt>
              </c:strCache>
            </c:strRef>
          </c:cat>
          <c:val>
            <c:numRef>
              <c:f>Sheet1!$C$44</c:f>
              <c:numCache>
                <c:formatCode>General</c:formatCode>
                <c:ptCount val="1"/>
                <c:pt idx="0">
                  <c:v>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13139656"/>
        <c:axId val="413140048"/>
      </c:barChart>
      <c:catAx>
        <c:axId val="413139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140048"/>
        <c:crosses val="autoZero"/>
        <c:auto val="1"/>
        <c:lblAlgn val="ctr"/>
        <c:lblOffset val="100"/>
        <c:noMultiLvlLbl val="0"/>
      </c:catAx>
      <c:valAx>
        <c:axId val="41314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13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Sheet1!$B$46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4AAB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Sheet1!$A$47:$A$50</c:f>
              <c:strCache>
                <c:ptCount val="4"/>
                <c:pt idx="0">
                  <c:v>Round 1</c:v>
                </c:pt>
                <c:pt idx="1">
                  <c:v>Round 2</c:v>
                </c:pt>
                <c:pt idx="2">
                  <c:v>Round 3</c:v>
                </c:pt>
                <c:pt idx="3">
                  <c:v>Round 4</c:v>
                </c:pt>
              </c:strCache>
            </c:strRef>
          </c:cat>
          <c:val>
            <c:numRef>
              <c:f>Sheet1!$B$47:$B$50</c:f>
              <c:numCache>
                <c:formatCode>0.0</c:formatCode>
                <c:ptCount val="4"/>
                <c:pt idx="0" formatCode="General">
                  <c:v>3.3</c:v>
                </c:pt>
                <c:pt idx="1">
                  <c:v>1.96</c:v>
                </c:pt>
                <c:pt idx="2">
                  <c:v>1.05</c:v>
                </c:pt>
                <c:pt idx="3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31"/>
        <c:axId val="413437144"/>
        <c:axId val="413437536"/>
      </c:barChart>
      <c:catAx>
        <c:axId val="413437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7536"/>
        <c:crosses val="autoZero"/>
        <c:auto val="1"/>
        <c:lblAlgn val="ctr"/>
        <c:lblOffset val="100"/>
        <c:noMultiLvlLbl val="0"/>
      </c:catAx>
      <c:valAx>
        <c:axId val="41343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Sheet1!$A$65</c:f>
              <c:strCache>
                <c:ptCount val="1"/>
                <c:pt idx="0">
                  <c:v># of bids received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4AAB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Sheet1!$B$64:$E$64</c:f>
              <c:strCache>
                <c:ptCount val="4"/>
                <c:pt idx="0">
                  <c:v>Round 1</c:v>
                </c:pt>
                <c:pt idx="1">
                  <c:v>Round 2</c:v>
                </c:pt>
                <c:pt idx="2">
                  <c:v>Round 3</c:v>
                </c:pt>
                <c:pt idx="3">
                  <c:v>Round 4</c:v>
                </c:pt>
              </c:strCache>
            </c:strRef>
          </c:cat>
          <c:val>
            <c:numRef>
              <c:f>Sheet1!$B$65:$E$65</c:f>
              <c:numCache>
                <c:formatCode>0</c:formatCode>
                <c:ptCount val="4"/>
                <c:pt idx="0">
                  <c:v>52.830188679245254</c:v>
                </c:pt>
                <c:pt idx="1">
                  <c:v>79.166666666666671</c:v>
                </c:pt>
                <c:pt idx="2">
                  <c:v>94.444444444444485</c:v>
                </c:pt>
                <c:pt idx="3" formatCode="General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38320"/>
        <c:axId val="412890640"/>
      </c:barChart>
      <c:lineChart>
        <c:grouping val="standard"/>
        <c:varyColors val="0"/>
        <c:ser>
          <c:idx val="2"/>
          <c:order val="1"/>
          <c:tx>
            <c:strRef>
              <c:f>Sheet1!$A$67</c:f>
              <c:strCache>
                <c:ptCount val="1"/>
                <c:pt idx="0">
                  <c:v>Success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Sheet1!$B$64:$E$64</c:f>
              <c:strCache>
                <c:ptCount val="4"/>
                <c:pt idx="0">
                  <c:v>Round 1</c:v>
                </c:pt>
                <c:pt idx="1">
                  <c:v>Round 2</c:v>
                </c:pt>
                <c:pt idx="2">
                  <c:v>Round 3</c:v>
                </c:pt>
                <c:pt idx="3">
                  <c:v>Round 4</c:v>
                </c:pt>
              </c:strCache>
            </c:strRef>
          </c:cat>
          <c:val>
            <c:numRef>
              <c:f>Sheet1!$B$67:$E$67</c:f>
              <c:numCache>
                <c:formatCode>0%</c:formatCode>
                <c:ptCount val="4"/>
                <c:pt idx="0">
                  <c:v>0.53</c:v>
                </c:pt>
                <c:pt idx="1">
                  <c:v>0.24</c:v>
                </c:pt>
                <c:pt idx="2">
                  <c:v>0.18</c:v>
                </c:pt>
                <c:pt idx="3">
                  <c:v>0.168831168831169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891424"/>
        <c:axId val="412891032"/>
      </c:lineChart>
      <c:catAx>
        <c:axId val="41343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90640"/>
        <c:crosses val="autoZero"/>
        <c:auto val="1"/>
        <c:lblAlgn val="ctr"/>
        <c:lblOffset val="100"/>
        <c:noMultiLvlLbl val="0"/>
      </c:catAx>
      <c:valAx>
        <c:axId val="41289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8320"/>
        <c:crosses val="autoZero"/>
        <c:crossBetween val="between"/>
      </c:valAx>
      <c:valAx>
        <c:axId val="41289103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91424"/>
        <c:crosses val="max"/>
        <c:crossBetween val="between"/>
      </c:valAx>
      <c:catAx>
        <c:axId val="41289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2891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29145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261" y="0"/>
            <a:ext cx="402914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59883"/>
            <a:ext cx="4029145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261" y="6659883"/>
            <a:ext cx="402914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0126F3F5-B612-4A01-80D5-64F97FF31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3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29145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261" y="0"/>
            <a:ext cx="402914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115" y="3329940"/>
            <a:ext cx="6820177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59883"/>
            <a:ext cx="4029145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261" y="6659883"/>
            <a:ext cx="402914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1D1E3F52-5D7C-4243-BA1C-48D7E0197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5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8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5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2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7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3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1425"/>
          <p:cNvSpPr>
            <a:spLocks noChangeArrowheads="1"/>
          </p:cNvSpPr>
          <p:nvPr userDrawn="1"/>
        </p:nvSpPr>
        <p:spPr bwMode="auto">
          <a:xfrm>
            <a:off x="0" y="-3175"/>
            <a:ext cx="9144000" cy="25066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732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3733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23EEC2B-BDE7-4FF8-8B63-B35994BA0C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4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5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6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7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6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3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8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6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8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0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2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4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1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5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8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5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6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6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8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2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3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5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7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4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8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9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0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1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2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3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5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5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8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ScalingSolar-horizontal-WBG-white-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5" y="904246"/>
            <a:ext cx="5506653" cy="527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80"/>
          <p:cNvSpPr>
            <a:spLocks noChangeArrowheads="1"/>
          </p:cNvSpPr>
          <p:nvPr userDrawn="1"/>
        </p:nvSpPr>
        <p:spPr bwMode="auto">
          <a:xfrm>
            <a:off x="0" y="6219060"/>
            <a:ext cx="9144000" cy="63929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ScalingSolar-horizontal-WBG-white-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0" y="6374569"/>
            <a:ext cx="3492291" cy="33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8"/>
          <p:cNvSpPr>
            <a:spLocks noChangeArrowheads="1"/>
          </p:cNvSpPr>
          <p:nvPr userDrawn="1"/>
        </p:nvSpPr>
        <p:spPr bwMode="auto">
          <a:xfrm>
            <a:off x="0" y="6220620"/>
            <a:ext cx="9144000" cy="64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38" name="Group 114"/>
          <p:cNvGrpSpPr>
            <a:grpSpLocks/>
          </p:cNvGrpSpPr>
          <p:nvPr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6325395"/>
            <a:ext cx="2190750" cy="4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 bwMode="auto">
          <a:xfrm>
            <a:off x="0" y="4671802"/>
            <a:ext cx="9144000" cy="2084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000" b="1">
          <a:solidFill>
            <a:srgbClr val="014C6D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•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–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gif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645976" y="4256014"/>
            <a:ext cx="5642008" cy="754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800"/>
              </a:spcAft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Scaling Solar:</a:t>
            </a:r>
            <a:b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</a:br>
            <a:r>
              <a:rPr lang="en-US" dirty="0" smtClean="0">
                <a:solidFill>
                  <a:srgbClr val="00783C"/>
                </a:solidFill>
                <a:latin typeface="Andes" panose="02000000000000000000" pitchFamily="50" charset="0"/>
              </a:rPr>
              <a:t/>
            </a:r>
            <a:br>
              <a:rPr lang="en-US" dirty="0" smtClean="0">
                <a:solidFill>
                  <a:srgbClr val="00783C"/>
                </a:solidFill>
                <a:latin typeface="Andes" panose="02000000000000000000" pitchFamily="50" charset="0"/>
              </a:rPr>
            </a:br>
            <a:r>
              <a:rPr lang="en-GB" sz="2400" dirty="0" smtClean="0">
                <a:solidFill>
                  <a:srgbClr val="00B0F0"/>
                </a:solidFill>
                <a:latin typeface="Andes" panose="02000000000000000000" pitchFamily="50" charset="0"/>
              </a:rPr>
              <a:t>A </a:t>
            </a:r>
            <a:r>
              <a:rPr lang="en-GB" sz="2400" dirty="0">
                <a:solidFill>
                  <a:srgbClr val="00B0F0"/>
                </a:solidFill>
                <a:latin typeface="Andes" panose="02000000000000000000" pitchFamily="50" charset="0"/>
              </a:rPr>
              <a:t>World Bank Group solution to rapidly expand private investment </a:t>
            </a:r>
            <a:r>
              <a:rPr lang="en-GB" sz="2400" dirty="0" smtClean="0">
                <a:solidFill>
                  <a:srgbClr val="00B0F0"/>
                </a:solidFill>
                <a:latin typeface="Andes" panose="02000000000000000000" pitchFamily="50" charset="0"/>
              </a:rPr>
              <a:t/>
            </a:r>
            <a:br>
              <a:rPr lang="en-GB" sz="2400" dirty="0" smtClean="0">
                <a:solidFill>
                  <a:srgbClr val="00B0F0"/>
                </a:solidFill>
                <a:latin typeface="Andes" panose="02000000000000000000" pitchFamily="50" charset="0"/>
              </a:rPr>
            </a:br>
            <a:r>
              <a:rPr lang="en-GB" sz="2400" dirty="0" smtClean="0">
                <a:solidFill>
                  <a:srgbClr val="00B0F0"/>
                </a:solidFill>
                <a:latin typeface="Andes" panose="02000000000000000000" pitchFamily="50" charset="0"/>
              </a:rPr>
              <a:t>in </a:t>
            </a:r>
            <a:r>
              <a:rPr lang="en-GB" sz="2400" dirty="0">
                <a:solidFill>
                  <a:srgbClr val="00B0F0"/>
                </a:solidFill>
                <a:latin typeface="Andes" panose="02000000000000000000" pitchFamily="50" charset="0"/>
              </a:rPr>
              <a:t>utility-scale solar </a:t>
            </a:r>
            <a:r>
              <a:rPr lang="en-GB" sz="2400" dirty="0" smtClean="0">
                <a:solidFill>
                  <a:srgbClr val="00B0F0"/>
                </a:solidFill>
                <a:latin typeface="Andes" panose="02000000000000000000" pitchFamily="50" charset="0"/>
              </a:rPr>
              <a:t>PV</a:t>
            </a:r>
            <a:br>
              <a:rPr lang="en-GB" sz="2400" dirty="0" smtClean="0">
                <a:solidFill>
                  <a:srgbClr val="00B0F0"/>
                </a:solidFill>
                <a:latin typeface="Andes" panose="02000000000000000000" pitchFamily="50" charset="0"/>
              </a:rPr>
            </a:br>
            <a:endParaRPr lang="en-US" sz="2400" dirty="0">
              <a:solidFill>
                <a:srgbClr val="00B0F0"/>
              </a:solidFill>
              <a:latin typeface="Andes" panose="02000000000000000000" pitchFamily="50" charset="0"/>
            </a:endParaRPr>
          </a:p>
        </p:txBody>
      </p:sp>
      <p:pic>
        <p:nvPicPr>
          <p:cNvPr id="4" name="Picture 3" descr="0020246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r="25157"/>
          <a:stretch/>
        </p:blipFill>
        <p:spPr>
          <a:xfrm>
            <a:off x="-1" y="2506937"/>
            <a:ext cx="3412504" cy="416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72" y="171523"/>
            <a:ext cx="7772400" cy="56356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How will it work? Scaling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Solar’s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 5 steps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ndes Bold" panose="02000000000000000000" pitchFamily="50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842211" y="1064003"/>
            <a:ext cx="8512916" cy="772506"/>
          </a:xfrm>
          <a:prstGeom prst="homePlat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600"/>
              </a:spcBef>
              <a:buClr>
                <a:schemeClr val="tx2"/>
              </a:buClr>
            </a:pPr>
            <a:r>
              <a:rPr lang="en-US" sz="1600" b="1" dirty="0" smtClean="0">
                <a:latin typeface="Andes" panose="02000000000000000000" pitchFamily="50" charset="0"/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  <a:latin typeface="Andes" panose="02000000000000000000" pitchFamily="50" charset="0"/>
              </a:rPr>
              <a:t>everal WBG instruments brought </a:t>
            </a:r>
            <a:r>
              <a:rPr lang="en-US" sz="1600" b="1" dirty="0">
                <a:solidFill>
                  <a:schemeClr val="tx1"/>
                </a:solidFill>
                <a:latin typeface="Andes" panose="02000000000000000000" pitchFamily="50" charset="0"/>
              </a:rPr>
              <a:t>together </a:t>
            </a:r>
            <a:r>
              <a:rPr lang="en-US" sz="1600" b="1" u="sng" dirty="0">
                <a:solidFill>
                  <a:schemeClr val="tx1"/>
                </a:solidFill>
                <a:latin typeface="Andes" panose="02000000000000000000" pitchFamily="50" charset="0"/>
              </a:rPr>
              <a:t>under a single product </a:t>
            </a:r>
            <a:r>
              <a:rPr lang="en-US" sz="1600" b="1" u="sng" dirty="0" smtClean="0">
                <a:solidFill>
                  <a:schemeClr val="tx1"/>
                </a:solidFill>
                <a:latin typeface="Andes" panose="02000000000000000000" pitchFamily="50" charset="0"/>
              </a:rPr>
              <a:t>offering</a:t>
            </a:r>
            <a:r>
              <a:rPr lang="en-US" sz="1600" b="1" dirty="0" smtClean="0">
                <a:solidFill>
                  <a:schemeClr val="tx1"/>
                </a:solidFill>
                <a:latin typeface="Andes" panose="02000000000000000000" pitchFamily="50" charset="0"/>
              </a:rPr>
              <a:t> </a:t>
            </a:r>
          </a:p>
          <a:p>
            <a:pPr marL="171450" indent="-171450" eaLnBrk="0" hangingPunct="0">
              <a:spcBef>
                <a:spcPts val="600"/>
              </a:spcBef>
              <a:buClr>
                <a:schemeClr val="tx2"/>
              </a:buClr>
            </a:pPr>
            <a:r>
              <a:rPr lang="en-US" sz="1600" b="1" dirty="0" smtClean="0">
                <a:solidFill>
                  <a:schemeClr val="tx1"/>
                </a:solidFill>
                <a:latin typeface="Andes" panose="02000000000000000000" pitchFamily="50" charset="0"/>
              </a:rPr>
              <a:t>Client </a:t>
            </a:r>
            <a:r>
              <a:rPr lang="en-US" sz="1600" b="1" dirty="0">
                <a:solidFill>
                  <a:schemeClr val="tx1"/>
                </a:solidFill>
                <a:latin typeface="Andes" panose="02000000000000000000" pitchFamily="50" charset="0"/>
              </a:rPr>
              <a:t>governments would engage in a single mandate </a:t>
            </a:r>
            <a:r>
              <a:rPr lang="en-US" sz="1600" b="1" dirty="0" smtClean="0">
                <a:solidFill>
                  <a:schemeClr val="tx1"/>
                </a:solidFill>
                <a:latin typeface="Andes" panose="02000000000000000000" pitchFamily="50" charset="0"/>
              </a:rPr>
              <a:t>to access the “one-stop-shop”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pic>
        <p:nvPicPr>
          <p:cNvPr id="7170" name="Picture 2" descr="http://intresources.worldbank.org/INTGSDGRAPHICSMAPDESIGN/Resources/WBG_Vertical-RGB-web_225x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6" r="30129" b="22247"/>
          <a:stretch/>
        </p:blipFill>
        <p:spPr bwMode="auto">
          <a:xfrm>
            <a:off x="182425" y="1120998"/>
            <a:ext cx="643415" cy="601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 bwMode="auto">
          <a:xfrm>
            <a:off x="350873" y="2107851"/>
            <a:ext cx="1554480" cy="957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600" b="1" dirty="0" smtClean="0">
                <a:latin typeface="Andes" panose="02000000000000000000" pitchFamily="50" charset="0"/>
              </a:rPr>
              <a:t>Project Preparation</a:t>
            </a:r>
            <a:endParaRPr lang="en-US" sz="1600" b="1" dirty="0">
              <a:latin typeface="Andes" panose="02000000000000000000" pitchFamily="50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912785" y="2098326"/>
            <a:ext cx="1554480" cy="967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600" b="1" dirty="0" smtClean="0">
                <a:latin typeface="Andes" panose="02000000000000000000" pitchFamily="50" charset="0"/>
              </a:rPr>
              <a:t>Tender Process &amp; Award</a:t>
            </a:r>
            <a:endParaRPr lang="en-US" sz="1600" b="1" dirty="0">
              <a:latin typeface="Andes" panose="02000000000000000000" pitchFamily="50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379892" y="2079276"/>
            <a:ext cx="1554480" cy="986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600" b="1" dirty="0" smtClean="0">
                <a:latin typeface="Andes" panose="02000000000000000000" pitchFamily="50" charset="0"/>
              </a:rPr>
              <a:t>Construction</a:t>
            </a:r>
          </a:p>
          <a:p>
            <a:pPr algn="ctr">
              <a:buNone/>
            </a:pPr>
            <a:r>
              <a:rPr lang="en-US" sz="1600" b="1" dirty="0" smtClean="0">
                <a:latin typeface="Andes" panose="02000000000000000000" pitchFamily="50" charset="0"/>
              </a:rPr>
              <a:t>&amp; Operation</a:t>
            </a:r>
            <a:endParaRPr lang="en-US" sz="1600" b="1" dirty="0">
              <a:latin typeface="Andes" panose="020000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126503" y="2107852"/>
            <a:ext cx="1554480" cy="957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600" b="1" dirty="0" smtClean="0">
                <a:latin typeface="Andes" panose="02000000000000000000" pitchFamily="50" charset="0"/>
                <a:cs typeface="Arial" pitchFamily="34" charset="0"/>
              </a:rPr>
              <a:t>Bid Preparation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56942" y="1930862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es" panose="02000000000000000000" pitchFamily="50" charset="0"/>
                <a:cs typeface="Arial" pitchFamily="34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000017" y="1937510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es" panose="02000000000000000000" pitchFamily="50" charset="0"/>
                <a:cs typeface="Arial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796043" y="1926877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es" panose="02000000000000000000" pitchFamily="50" charset="0"/>
                <a:cs typeface="Arial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77794" y="2107852"/>
            <a:ext cx="1554480" cy="957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600" b="1" dirty="0" smtClean="0">
                <a:latin typeface="Andes" panose="02000000000000000000" pitchFamily="50" charset="0"/>
              </a:rPr>
              <a:t>Financial Close</a:t>
            </a:r>
            <a:endParaRPr lang="en-US" sz="1600" b="1" dirty="0">
              <a:latin typeface="Andes" panose="02000000000000000000" pitchFamily="5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570803" y="1917352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sz="1600" b="1" dirty="0" smtClean="0">
                <a:solidFill>
                  <a:schemeClr val="bg1"/>
                </a:solidFill>
                <a:latin typeface="Andes" panose="02000000000000000000" pitchFamily="50" charset="0"/>
                <a:cs typeface="Arial" pitchFamily="34" charset="0"/>
              </a:rPr>
              <a:t>4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58283" y="1907827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sz="1600" b="1" dirty="0" smtClean="0">
                <a:solidFill>
                  <a:schemeClr val="bg1"/>
                </a:solidFill>
                <a:latin typeface="Andes" panose="02000000000000000000" pitchFamily="50" charset="0"/>
                <a:cs typeface="Arial" pitchFamily="34" charset="0"/>
              </a:rPr>
              <a:t>5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des" panose="02000000000000000000" pitchFamily="50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46815"/>
              </p:ext>
            </p:extLst>
          </p:nvPr>
        </p:nvGraphicFramePr>
        <p:xfrm>
          <a:off x="340242" y="3161375"/>
          <a:ext cx="8618238" cy="212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46"/>
                <a:gridCol w="1786270"/>
                <a:gridCol w="1786270"/>
                <a:gridCol w="1754372"/>
                <a:gridCol w="1643280"/>
              </a:tblGrid>
              <a:tr h="2125306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Technical and economic analysis for optimal size and location of PV plants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kern="120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Site investigation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kern="120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Legal &amp; regulatory analysis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Template tender documents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Template project documents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Attachment of stapled financing, insurance and credit enhancement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Request for qualification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Bidder consultation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Request for proposals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Proposal review and award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Signing of project documents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Finalization of equipment,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 construction and operation contracts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kern="120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Final project approvals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kern="120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Finalization of loan agreements, insurance and risk management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Construction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Commissioning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cs typeface="Arial" pitchFamily="34" charset="0"/>
                        </a:rPr>
                        <a:t>Operation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ndes" panose="02000000000000000000" pitchFamily="50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ight Arrow 28"/>
          <p:cNvSpPr/>
          <p:nvPr/>
        </p:nvSpPr>
        <p:spPr bwMode="auto">
          <a:xfrm>
            <a:off x="350873" y="5644899"/>
            <a:ext cx="5219930" cy="457200"/>
          </a:xfrm>
          <a:prstGeom prst="rightArrow">
            <a:avLst>
              <a:gd name="adj1" fmla="val 75000"/>
              <a:gd name="adj2" fmla="val 156250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400" b="1" i="1" dirty="0">
                <a:solidFill>
                  <a:srgbClr val="FFC000"/>
                </a:solidFill>
                <a:latin typeface="Andes" panose="02000000000000000000" pitchFamily="50" charset="0"/>
              </a:rPr>
              <a:t>8</a:t>
            </a:r>
            <a:r>
              <a:rPr lang="en-US" sz="1400" b="1" i="1" dirty="0" smtClean="0">
                <a:solidFill>
                  <a:srgbClr val="FFC000"/>
                </a:solidFill>
                <a:latin typeface="Andes" panose="02000000000000000000" pitchFamily="50" charset="0"/>
              </a:rPr>
              <a:t> months</a:t>
            </a:r>
            <a:endParaRPr lang="en-US" sz="1400" b="1" i="1" dirty="0">
              <a:solidFill>
                <a:srgbClr val="FFC000"/>
              </a:solidFill>
              <a:latin typeface="Andes" panose="02000000000000000000" pitchFamily="50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570803" y="5644899"/>
            <a:ext cx="1754388" cy="457200"/>
          </a:xfrm>
          <a:prstGeom prst="rightArrow">
            <a:avLst>
              <a:gd name="adj1" fmla="val 75000"/>
              <a:gd name="adj2" fmla="val 156250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400" b="1" i="1" dirty="0" smtClean="0">
                <a:solidFill>
                  <a:srgbClr val="FFC000"/>
                </a:solidFill>
                <a:latin typeface="Andes" panose="02000000000000000000" pitchFamily="50" charset="0"/>
              </a:rPr>
              <a:t>6 months</a:t>
            </a:r>
            <a:endParaRPr lang="en-US" sz="1400" b="1" i="1" dirty="0">
              <a:solidFill>
                <a:srgbClr val="FFC000"/>
              </a:solidFill>
              <a:latin typeface="Andes" panose="02000000000000000000" pitchFamily="50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7325191" y="5644899"/>
            <a:ext cx="1583859" cy="457200"/>
          </a:xfrm>
          <a:prstGeom prst="rightArrow">
            <a:avLst>
              <a:gd name="adj1" fmla="val 75000"/>
              <a:gd name="adj2" fmla="val 153618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400" b="1" i="1" dirty="0" smtClean="0">
                <a:solidFill>
                  <a:srgbClr val="FFC000"/>
                </a:solidFill>
                <a:latin typeface="Andes" panose="02000000000000000000" pitchFamily="50" charset="0"/>
              </a:rPr>
              <a:t>10 months</a:t>
            </a:r>
            <a:endParaRPr lang="en-US" sz="1400" b="1" i="1" dirty="0">
              <a:solidFill>
                <a:srgbClr val="FFC000"/>
              </a:solidFill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0123"/>
            <a:ext cx="913709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en-US" sz="2800" dirty="0">
                <a:latin typeface="Andes Bold" panose="02000000000000000000" pitchFamily="50" charset="0"/>
              </a:rPr>
              <a:t>The tendering process: What are </a:t>
            </a:r>
            <a:r>
              <a:rPr lang="en-US" sz="2800" dirty="0" smtClean="0">
                <a:latin typeface="Andes Bold" panose="02000000000000000000" pitchFamily="50" charset="0"/>
              </a:rPr>
              <a:t>the “template documents</a:t>
            </a:r>
            <a:r>
              <a:rPr lang="en-US" sz="2800" dirty="0">
                <a:latin typeface="Andes Bold" panose="02000000000000000000" pitchFamily="50" charset="0"/>
              </a:rPr>
              <a:t>”?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0213" y="3236518"/>
            <a:ext cx="2149435" cy="252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Government signs a Letter of Engagement with IFC’s Advisory Services</a:t>
            </a:r>
          </a:p>
          <a:p>
            <a:pPr marL="171450" indent="-1714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A World Bank Group team is put in place</a:t>
            </a:r>
          </a:p>
          <a:p>
            <a:pPr marL="171450" indent="-1714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Specialized consultants are hired based on existing Terms of References</a:t>
            </a:r>
          </a:p>
        </p:txBody>
      </p:sp>
      <p:sp>
        <p:nvSpPr>
          <p:cNvPr id="2" name="Vertical Scroll 1"/>
          <p:cNvSpPr/>
          <p:nvPr/>
        </p:nvSpPr>
        <p:spPr bwMode="auto">
          <a:xfrm>
            <a:off x="2493816" y="1102578"/>
            <a:ext cx="1781299" cy="1662545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</a:rPr>
              <a:t>Power Purchase Agreement &amp; Government</a:t>
            </a:r>
            <a:r>
              <a:rPr kumimoji="0" lang="en-US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</a:rPr>
              <a:t> Support Agreement</a:t>
            </a:r>
            <a:endParaRPr kumimoji="0" lang="en-US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12" name="Vertical Scroll 11"/>
          <p:cNvSpPr/>
          <p:nvPr/>
        </p:nvSpPr>
        <p:spPr bwMode="auto">
          <a:xfrm>
            <a:off x="451261" y="1149090"/>
            <a:ext cx="1781299" cy="1569523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</a:rPr>
              <a:t>Engagement Letter &amp; </a:t>
            </a:r>
            <a:r>
              <a:rPr kumimoji="0" lang="en-US" sz="1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</a:rPr>
              <a:t>ToRs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</a:rPr>
              <a:t> for specialized Consultants</a:t>
            </a:r>
          </a:p>
        </p:txBody>
      </p:sp>
      <p:sp>
        <p:nvSpPr>
          <p:cNvPr id="14" name="Vertical Scroll 13"/>
          <p:cNvSpPr/>
          <p:nvPr/>
        </p:nvSpPr>
        <p:spPr bwMode="auto">
          <a:xfrm>
            <a:off x="4682566" y="1135236"/>
            <a:ext cx="1781299" cy="1662545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b="1" dirty="0" smtClean="0">
                <a:latin typeface="Andes" panose="02000000000000000000" pitchFamily="50" charset="0"/>
              </a:rPr>
              <a:t>Pre-Qualification Document &amp; Request for Proposals</a:t>
            </a:r>
            <a:endParaRPr kumimoji="0" lang="en-US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15" name="Vertical Scroll 14"/>
          <p:cNvSpPr/>
          <p:nvPr/>
        </p:nvSpPr>
        <p:spPr bwMode="auto">
          <a:xfrm>
            <a:off x="6872226" y="1149090"/>
            <a:ext cx="1781299" cy="1662545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b="1" dirty="0" smtClean="0">
                <a:latin typeface="Andes" panose="02000000000000000000" pitchFamily="50" charset="0"/>
              </a:rPr>
              <a:t>Letter of Interest and Indicative financing terms</a:t>
            </a:r>
            <a:endParaRPr kumimoji="0" lang="en-US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1080622" y="2802859"/>
            <a:ext cx="389661" cy="577303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3126889" y="2801126"/>
            <a:ext cx="389661" cy="577303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5318123" y="2802858"/>
            <a:ext cx="389661" cy="577303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7529049" y="2801125"/>
            <a:ext cx="389661" cy="577303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433325" y="3257918"/>
            <a:ext cx="2149435" cy="252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Documents designed as fair, balanced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&amp; bankable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ndes" panose="02000000000000000000" pitchFamily="50" charset="0"/>
            </a:endParaRPr>
          </a:p>
          <a:p>
            <a:pPr marL="171450" indent="-1714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Prepared by World Bank Group with support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Linklaters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 &amp; Norton Rose independent review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605651" y="3260642"/>
            <a:ext cx="2149435" cy="252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Tendering documents are ready and have been designed to attract top tier developers and investors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751135" y="3269167"/>
            <a:ext cx="2248486" cy="252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Indicative terms for debt financing as well as terms for Partial Risk Guarantees are available and have been through preliminary internal approvals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0738" y="4908884"/>
            <a:ext cx="4530268" cy="1117768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marL="171450" indent="-171450">
              <a:lnSpc>
                <a:spcPct val="110000"/>
              </a:lnSpc>
              <a:buClr>
                <a:srgbClr val="0099FF"/>
              </a:buClr>
              <a:buFont typeface="Symbol"/>
              <a:buChar char="Þ"/>
            </a:pPr>
            <a:r>
              <a:rPr lang="en-US" sz="1600" b="0" dirty="0" smtClean="0">
                <a:solidFill>
                  <a:schemeClr val="tx1"/>
                </a:solidFill>
                <a:latin typeface="Andes" panose="02000000000000000000" pitchFamily="50" charset="0"/>
              </a:rPr>
              <a:t>  Critical for this set of documents to be utilized in their template forms to achieve scaled, competitive solar power within 2 years</a:t>
            </a:r>
          </a:p>
        </p:txBody>
      </p:sp>
    </p:spTree>
    <p:extLst>
      <p:ext uri="{BB962C8B-B14F-4D97-AF65-F5344CB8AC3E}">
        <p14:creationId xmlns:p14="http://schemas.microsoft.com/office/powerpoint/2010/main" val="25037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72" y="170624"/>
            <a:ext cx="7772400" cy="5635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kern="1200" dirty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What are the benefits?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778" y="1200539"/>
            <a:ext cx="8106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99FF"/>
                </a:solidFill>
                <a:latin typeface="Andes" panose="02000000000000000000" pitchFamily="50" charset="0"/>
              </a:rPr>
              <a:t>For Governments:</a:t>
            </a: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b="1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endParaRPr lang="en-US" sz="800" b="1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99FF"/>
                </a:solidFill>
                <a:latin typeface="Andes" panose="02000000000000000000" pitchFamily="50" charset="0"/>
              </a:rPr>
              <a:t>For </a:t>
            </a:r>
            <a:r>
              <a:rPr lang="en-US" sz="2000" b="1" dirty="0">
                <a:solidFill>
                  <a:srgbClr val="0099FF"/>
                </a:solidFill>
                <a:latin typeface="Andes" panose="02000000000000000000" pitchFamily="50" charset="0"/>
              </a:rPr>
              <a:t>Project </a:t>
            </a:r>
            <a:r>
              <a:rPr lang="en-US" sz="2000" b="1" dirty="0" smtClean="0">
                <a:solidFill>
                  <a:srgbClr val="0099FF"/>
                </a:solidFill>
                <a:latin typeface="Andes" panose="02000000000000000000" pitchFamily="50" charset="0"/>
              </a:rPr>
              <a:t>Developers:</a:t>
            </a: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endParaRPr lang="en-US" sz="800" b="1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endParaRPr lang="en-US" sz="800" b="1" dirty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99FF"/>
                </a:solidFill>
                <a:latin typeface="Andes" panose="02000000000000000000" pitchFamily="50" charset="0"/>
              </a:rPr>
              <a:t>For Donors*: </a:t>
            </a:r>
            <a:r>
              <a:rPr lang="en-US" sz="2000" b="1" dirty="0">
                <a:solidFill>
                  <a:srgbClr val="0099FF"/>
                </a:solidFill>
                <a:latin typeface="Andes" panose="02000000000000000000" pitchFamily="50" charset="0"/>
              </a:rPr>
              <a:t>	</a:t>
            </a:r>
            <a:endParaRPr lang="en-US" sz="2000" b="1" dirty="0">
              <a:latin typeface="Andes" panose="020000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3" name="TextBox 2"/>
          <p:cNvSpPr txBox="1"/>
          <p:nvPr/>
        </p:nvSpPr>
        <p:spPr>
          <a:xfrm>
            <a:off x="4793133" y="4382665"/>
            <a:ext cx="364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9250" indent="-3492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 sz="1800">
                <a:latin typeface="Andes" panose="02000000000000000000" pitchFamily="50" charset="0"/>
              </a:defRPr>
            </a:lvl1pPr>
          </a:lstStyle>
          <a:p>
            <a:r>
              <a:rPr lang="en-US" dirty="0"/>
              <a:t>Reach</a:t>
            </a:r>
          </a:p>
          <a:p>
            <a:r>
              <a:rPr lang="en-US" dirty="0" smtClean="0"/>
              <a:t>Leverage</a:t>
            </a:r>
          </a:p>
          <a:p>
            <a:r>
              <a:rPr lang="en-US" dirty="0" smtClean="0"/>
              <a:t>Transparency</a:t>
            </a:r>
            <a:endParaRPr lang="en-US" dirty="0"/>
          </a:p>
          <a:p>
            <a:r>
              <a:rPr lang="en-US" dirty="0"/>
              <a:t>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133" y="2862403"/>
            <a:ext cx="364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9250" indent="-3492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 sz="1800">
                <a:latin typeface="Andes" panose="02000000000000000000" pitchFamily="50" charset="0"/>
              </a:defRPr>
            </a:lvl1pPr>
          </a:lstStyle>
          <a:p>
            <a:r>
              <a:rPr lang="en-US" dirty="0"/>
              <a:t>Market creation</a:t>
            </a:r>
          </a:p>
          <a:p>
            <a:r>
              <a:rPr lang="en-US" dirty="0"/>
              <a:t>Reduced development time</a:t>
            </a:r>
          </a:p>
          <a:p>
            <a:r>
              <a:rPr lang="en-US" dirty="0"/>
              <a:t>Level playing </a:t>
            </a:r>
            <a:r>
              <a:rPr lang="en-US" dirty="0" smtClean="0"/>
              <a:t>field</a:t>
            </a:r>
          </a:p>
          <a:p>
            <a:r>
              <a:rPr lang="en-US" dirty="0" smtClean="0"/>
              <a:t>Regional scale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3133" y="1200539"/>
            <a:ext cx="364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 sz="1400"/>
            </a:lvl1pPr>
          </a:lstStyle>
          <a:p>
            <a:pPr marL="349250" indent="-3492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ndes" panose="02000000000000000000" pitchFamily="50" charset="0"/>
              </a:rPr>
              <a:t>Speed</a:t>
            </a:r>
          </a:p>
          <a:p>
            <a:pPr marL="349250" indent="-3492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ndes" panose="02000000000000000000" pitchFamily="50" charset="0"/>
              </a:rPr>
              <a:t>Customized process</a:t>
            </a:r>
          </a:p>
          <a:p>
            <a:pPr marL="349250" indent="-3492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ndes" panose="02000000000000000000" pitchFamily="50" charset="0"/>
              </a:rPr>
              <a:t>Certainty</a:t>
            </a:r>
          </a:p>
          <a:p>
            <a:pPr marL="349250" indent="-3492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ndes" panose="02000000000000000000" pitchFamily="50" charset="0"/>
              </a:rPr>
              <a:t>Competitive fixed-rate tariffs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575673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buNone/>
            </a:pPr>
            <a:r>
              <a:rPr lang="en-US" dirty="0" smtClean="0">
                <a:latin typeface="Andes" panose="02000000000000000000" pitchFamily="50" charset="0"/>
              </a:rPr>
              <a:t>* Opportunities for donors include: funding transaction advisory (steps 1-3) or provision of capital grants to all bidders to lower tariffs and improve affordability</a:t>
            </a:r>
            <a:endParaRPr lang="en-US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62189" y="161998"/>
            <a:ext cx="84391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800" b="1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pPr>
              <a:buNone/>
            </a:pPr>
            <a:r>
              <a:rPr lang="en-US" dirty="0"/>
              <a:t>The World Bank Group is well-positioned to deliver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4" name="Pentagon 3"/>
          <p:cNvSpPr/>
          <p:nvPr/>
        </p:nvSpPr>
        <p:spPr bwMode="auto">
          <a:xfrm>
            <a:off x="383727" y="2539191"/>
            <a:ext cx="1857190" cy="463756"/>
          </a:xfrm>
          <a:prstGeom prst="homePlate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ndes" panose="02000000000000000000" pitchFamily="50" charset="0"/>
                <a:ea typeface="SimSun-ExtB" panose="02010609060101010101" pitchFamily="49" charset="-122"/>
                <a:cs typeface="Arial" charset="0"/>
              </a:rPr>
              <a:t>Regulatory reform</a:t>
            </a:r>
          </a:p>
        </p:txBody>
      </p:sp>
      <p:sp>
        <p:nvSpPr>
          <p:cNvPr id="6" name="Chevron 5"/>
          <p:cNvSpPr/>
          <p:nvPr/>
        </p:nvSpPr>
        <p:spPr bwMode="auto">
          <a:xfrm>
            <a:off x="1930156" y="2538779"/>
            <a:ext cx="1965278" cy="462932"/>
          </a:xfrm>
          <a:prstGeom prst="chevron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ndes" panose="02000000000000000000" pitchFamily="50" charset="0"/>
                <a:ea typeface="SimSun-ExtB" panose="02010609060101010101" pitchFamily="49" charset="-122"/>
                <a:cs typeface="Arial" charset="0"/>
              </a:rPr>
              <a:t>Project structuring</a:t>
            </a:r>
          </a:p>
        </p:txBody>
      </p:sp>
      <p:sp>
        <p:nvSpPr>
          <p:cNvPr id="7" name="Chevron 6"/>
          <p:cNvSpPr/>
          <p:nvPr/>
        </p:nvSpPr>
        <p:spPr bwMode="auto">
          <a:xfrm>
            <a:off x="3584673" y="2538779"/>
            <a:ext cx="1965278" cy="462932"/>
          </a:xfrm>
          <a:prstGeom prst="chevron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ndes" panose="02000000000000000000" pitchFamily="50" charset="0"/>
                <a:ea typeface="SimSun-ExtB" panose="02010609060101010101" pitchFamily="49" charset="-122"/>
                <a:cs typeface="Arial" charset="0"/>
              </a:rPr>
              <a:t>Project Development</a:t>
            </a:r>
          </a:p>
        </p:txBody>
      </p:sp>
      <p:sp>
        <p:nvSpPr>
          <p:cNvPr id="8" name="Chevron 7"/>
          <p:cNvSpPr/>
          <p:nvPr/>
        </p:nvSpPr>
        <p:spPr bwMode="auto">
          <a:xfrm>
            <a:off x="5239190" y="2538779"/>
            <a:ext cx="1965278" cy="462932"/>
          </a:xfrm>
          <a:prstGeom prst="chevron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ndes" panose="02000000000000000000" pitchFamily="50" charset="0"/>
                <a:ea typeface="SimSun-ExtB" panose="02010609060101010101" pitchFamily="49" charset="-122"/>
                <a:cs typeface="Arial" charset="0"/>
              </a:rPr>
              <a:t>Investment</a:t>
            </a:r>
          </a:p>
        </p:txBody>
      </p:sp>
      <p:sp>
        <p:nvSpPr>
          <p:cNvPr id="9" name="Chevron 8"/>
          <p:cNvSpPr/>
          <p:nvPr/>
        </p:nvSpPr>
        <p:spPr bwMode="auto">
          <a:xfrm>
            <a:off x="6893708" y="2538779"/>
            <a:ext cx="1965278" cy="462932"/>
          </a:xfrm>
          <a:prstGeom prst="chevron">
            <a:avLst/>
          </a:prstGeom>
          <a:solidFill>
            <a:srgbClr val="000F2E"/>
          </a:solidFill>
          <a:ln>
            <a:noFill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ndes" panose="02000000000000000000" pitchFamily="50" charset="0"/>
                <a:ea typeface="SimSun-ExtB" panose="02010609060101010101" pitchFamily="49" charset="-122"/>
                <a:cs typeface="Arial" charset="0"/>
              </a:rPr>
              <a:t>Monitoring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727" y="3136430"/>
            <a:ext cx="15884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b="0" dirty="0" smtClean="0">
                <a:latin typeface="Andes" panose="02000000000000000000" pitchFamily="50" charset="0"/>
              </a:rPr>
              <a:t>Working to introduce sector reform and </a:t>
            </a:r>
            <a:r>
              <a:rPr lang="en-US" sz="1200" dirty="0" smtClean="0">
                <a:latin typeface="Andes" panose="02000000000000000000" pitchFamily="50" charset="0"/>
              </a:rPr>
              <a:t>achieve sector sustainability</a:t>
            </a:r>
          </a:p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b="0" dirty="0" smtClean="0">
                <a:latin typeface="Andes" panose="02000000000000000000" pitchFamily="50" charset="0"/>
              </a:rPr>
              <a:t>Strengthening utilities’ performance</a:t>
            </a:r>
            <a:endParaRPr lang="en-US" sz="1200" b="0" dirty="0">
              <a:latin typeface="Andes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3530" y="3136430"/>
            <a:ext cx="1588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b="0" dirty="0" smtClean="0">
                <a:latin typeface="Andes" panose="02000000000000000000" pitchFamily="50" charset="0"/>
              </a:rPr>
              <a:t>Setting the conditions to attract private investment </a:t>
            </a:r>
          </a:p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b="0" dirty="0" smtClean="0">
                <a:latin typeface="Andes" panose="02000000000000000000" pitchFamily="50" charset="0"/>
              </a:rPr>
              <a:t>Advising governments on PPPs</a:t>
            </a:r>
          </a:p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ndes" panose="02000000000000000000" pitchFamily="50" charset="0"/>
              </a:rPr>
              <a:t>Negotiating key contracts</a:t>
            </a:r>
            <a:endParaRPr lang="en-US" sz="1200" b="0" dirty="0" smtClean="0">
              <a:latin typeface="Andes" panose="02000000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4673" y="3136430"/>
            <a:ext cx="16944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ndes" panose="02000000000000000000" pitchFamily="50" charset="0"/>
              </a:rPr>
              <a:t>The $150m IFC InfraVentures fund helps cover essential early-stage costs of frontier market projects </a:t>
            </a:r>
          </a:p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ndes" panose="02000000000000000000" pitchFamily="50" charset="0"/>
              </a:rPr>
              <a:t>IFC’s Advisory Services advise Governments in Project structuring and helps balanced deals to be struck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57728" y="3136430"/>
            <a:ext cx="15884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ndes" panose="02000000000000000000" pitchFamily="50" charset="0"/>
              </a:rPr>
              <a:t>Financing projects through debt, equity and mobilization of resources from other sources</a:t>
            </a:r>
          </a:p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b="0" dirty="0" smtClean="0">
                <a:latin typeface="Andes" panose="02000000000000000000" pitchFamily="50" charset="0"/>
              </a:rPr>
              <a:t>Obtaining concessional financing from multi-donor sources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24829" y="3136430"/>
            <a:ext cx="15884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b="0" dirty="0" smtClean="0">
                <a:latin typeface="Andes" panose="02000000000000000000" pitchFamily="50" charset="0"/>
              </a:rPr>
              <a:t>Assessing projects’ consistency with IFC’s Performance Standards on environmental and social issues</a:t>
            </a:r>
          </a:p>
          <a:p>
            <a:pPr marL="95250" indent="-95250"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b="0" dirty="0" smtClean="0">
                <a:latin typeface="Andes" panose="02000000000000000000" pitchFamily="50" charset="0"/>
              </a:rPr>
              <a:t>Tracking projects’ results  and sharing the lessons for wider replication and impact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58139" y="5707886"/>
            <a:ext cx="8217725" cy="33556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Andes" panose="02000000000000000000" pitchFamily="50" charset="0"/>
              </a:rPr>
              <a:t>Together, the World Bank Group is uniquely positioned to deliver the Scaling Solar solution.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2921" y="996613"/>
            <a:ext cx="705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The World Bank Group has a long track record working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across power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sectors, key stakeholders and unique challenges.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IDA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and IBRD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support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client country governments with financing and advice to extend access to electricity, expand least-cost generation, create sustainable regulation and leverage the private sector. 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ndes" panose="02000000000000000000" pitchFamily="50" charset="0"/>
            </a:endParaRPr>
          </a:p>
        </p:txBody>
      </p:sp>
      <p:pic>
        <p:nvPicPr>
          <p:cNvPr id="1026" name="Picture 2" descr="http://intresources.worldbank.org/INTGSDGRAPHICSMAPDESIGN/Resources/WBG_Vertical-RGB-web_225x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6" y="1061978"/>
            <a:ext cx="1379703" cy="625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4001" y="1810358"/>
            <a:ext cx="8513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IFC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ndes" panose="02000000000000000000" pitchFamily="50" charset="0"/>
              </a:rPr>
              <a:t>is experienced in developing bankable private power projects and has a substantial track record in both tendering and financing solar power plants. MIGA provides a range of political risk insurance products to attract private capital into emerging markets. </a:t>
            </a:r>
          </a:p>
        </p:txBody>
      </p:sp>
    </p:spTree>
    <p:extLst>
      <p:ext uri="{BB962C8B-B14F-4D97-AF65-F5344CB8AC3E}">
        <p14:creationId xmlns:p14="http://schemas.microsoft.com/office/powerpoint/2010/main" val="35455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38125" y="161998"/>
            <a:ext cx="84391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en-US" dirty="0" smtClean="0"/>
              <a:t>World </a:t>
            </a:r>
            <a:r>
              <a:rPr lang="en-US" dirty="0"/>
              <a:t>Bank Group </a:t>
            </a:r>
            <a:r>
              <a:rPr lang="en-US" dirty="0" smtClean="0"/>
              <a:t>research on tender design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258"/>
            <a:ext cx="211482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56" y="3483071"/>
            <a:ext cx="1869688" cy="272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31011"/>
            <a:ext cx="1818812" cy="26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13" y="955129"/>
            <a:ext cx="1818343" cy="278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129"/>
            <a:ext cx="1752600" cy="27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83" y="955129"/>
            <a:ext cx="1822530" cy="27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44" y="3483071"/>
            <a:ext cx="1865970" cy="273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79" y="955129"/>
            <a:ext cx="1877121" cy="277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55129"/>
            <a:ext cx="1849244" cy="277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12" y="3721713"/>
            <a:ext cx="1818343" cy="25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85775" y="1251288"/>
            <a:ext cx="8244939" cy="468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61963" indent="-461963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sz="1200" b="0">
                <a:latin typeface="+mn-lt"/>
                <a:ea typeface="ヒラギノ角ゴ Pro W3" pitchFamily="-111" charset="-128"/>
                <a:cs typeface="ヒラギノ角ゴ Pro W3"/>
              </a:defRPr>
            </a:lvl1pPr>
            <a:lvl2pPr marL="566738" indent="-276225" eaLnBrk="0" hangingPunct="0">
              <a:spcBef>
                <a:spcPts val="0"/>
              </a:spcBef>
              <a:spcAft>
                <a:spcPts val="300"/>
              </a:spcAft>
              <a:buClr>
                <a:srgbClr val="00783C"/>
              </a:buClr>
              <a:buFont typeface="Wingdings" pitchFamily="2" charset="2"/>
              <a:buChar char="§"/>
              <a:defRPr sz="1800">
                <a:latin typeface="+mn-lt"/>
                <a:ea typeface="ヒラギノ角ゴ Pro W3" pitchFamily="-111" charset="-128"/>
                <a:cs typeface="ヒラギノ角ゴ Pro W3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00783C"/>
              </a:buClr>
              <a:defRPr sz="1600">
                <a:latin typeface="+mn-lt"/>
                <a:ea typeface="ヒラギノ角ゴ Pro W3" pitchFamily="-111" charset="-128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83C"/>
              </a:buClr>
              <a:buChar char="–"/>
              <a:defRPr sz="1600"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83C"/>
              </a:buClr>
              <a:buChar char="»"/>
              <a:defRPr sz="1600"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latin typeface="+mn-lt"/>
                <a:ea typeface="ヒラギノ角ゴ Pro W3" pitchFamily="-111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latin typeface="+mn-lt"/>
                <a:ea typeface="ヒラギノ角ゴ Pro W3" pitchFamily="-111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latin typeface="+mn-lt"/>
                <a:ea typeface="ヒラギノ角ゴ Pro W3" pitchFamily="-111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latin typeface="+mn-lt"/>
                <a:ea typeface="ヒラギノ角ゴ Pro W3" pitchFamily="-111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ndes" panose="02000000000000000000" pitchFamily="50" charset="0"/>
              </a:rPr>
              <a:t>Receipt of an Expression of Interest from Government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ndes" panose="02000000000000000000" pitchFamily="50" charset="0"/>
              </a:rPr>
              <a:t>Discussions to confirm and agree: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ndes" panose="02000000000000000000" pitchFamily="50" charset="0"/>
              </a:rPr>
              <a:t>Suitability of Scaling Solar in country context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ndes" panose="02000000000000000000" pitchFamily="50" charset="0"/>
              </a:rPr>
              <a:t>Sufficiency of stakeholder support (</a:t>
            </a:r>
            <a:r>
              <a:rPr lang="en-US" dirty="0" err="1" smtClean="0">
                <a:latin typeface="Andes" panose="02000000000000000000" pitchFamily="50" charset="0"/>
              </a:rPr>
              <a:t>MoE</a:t>
            </a:r>
            <a:r>
              <a:rPr lang="en-US" dirty="0" smtClean="0">
                <a:latin typeface="Andes" panose="02000000000000000000" pitchFamily="50" charset="0"/>
              </a:rPr>
              <a:t>, </a:t>
            </a:r>
            <a:r>
              <a:rPr lang="en-US" dirty="0" err="1" smtClean="0">
                <a:latin typeface="Andes" panose="02000000000000000000" pitchFamily="50" charset="0"/>
              </a:rPr>
              <a:t>MoF</a:t>
            </a:r>
            <a:r>
              <a:rPr lang="en-US" dirty="0" smtClean="0">
                <a:latin typeface="Andes" panose="02000000000000000000" pitchFamily="50" charset="0"/>
              </a:rPr>
              <a:t>, Utility, Regulator)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ndes" panose="02000000000000000000" pitchFamily="50" charset="0"/>
              </a:rPr>
              <a:t>Identification of a government champion to drive the project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ndes" panose="02000000000000000000" pitchFamily="50" charset="0"/>
              </a:rPr>
              <a:t>A timeline from mandate to selection of a Preferred Bidder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ndes" panose="02000000000000000000" pitchFamily="50" charset="0"/>
              </a:rPr>
              <a:t>Signing of a mandate with the World Bank Group to: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ndes" panose="02000000000000000000" pitchFamily="50" charset="0"/>
              </a:rPr>
              <a:t>Conduct technical studies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ndes" panose="02000000000000000000" pitchFamily="50" charset="0"/>
              </a:rPr>
              <a:t>Run a competitive tendering process complete with standardized documents and stapled </a:t>
            </a:r>
            <a:r>
              <a:rPr lang="en-US" dirty="0" smtClean="0">
                <a:latin typeface="Andes" panose="02000000000000000000" pitchFamily="50" charset="0"/>
              </a:rPr>
              <a:t>financing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ndes" panose="02000000000000000000" pitchFamily="50" charset="0"/>
              </a:rPr>
              <a:t>Make initial </a:t>
            </a:r>
            <a:r>
              <a:rPr lang="en-US" sz="1600" dirty="0" smtClean="0">
                <a:latin typeface="Andes" panose="02000000000000000000" pitchFamily="50" charset="0"/>
              </a:rPr>
              <a:t>payment </a:t>
            </a:r>
            <a:r>
              <a:rPr lang="en-US" sz="1600" dirty="0">
                <a:latin typeface="Andes" panose="02000000000000000000" pitchFamily="50" charset="0"/>
              </a:rPr>
              <a:t>for </a:t>
            </a:r>
            <a:r>
              <a:rPr lang="en-US" sz="1600" dirty="0" smtClean="0">
                <a:latin typeface="Andes" panose="02000000000000000000" pitchFamily="50" charset="0"/>
              </a:rPr>
              <a:t>advisory services as per the engagement letter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ndes" panose="02000000000000000000" pitchFamily="50" charset="0"/>
              </a:rPr>
              <a:t>WBG team to run due diligence process and, after consultation and agreement from Government, tendering process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 smtClean="0">
              <a:latin typeface="Andes" panose="02000000000000000000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5172" y="18104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en-US" dirty="0"/>
              <a:t>Next Steps – Expressions of Interest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04536" y="5715001"/>
            <a:ext cx="8698831" cy="39332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US" sz="1800" dirty="0" smtClean="0">
                <a:solidFill>
                  <a:srgbClr val="FFC000"/>
                </a:solidFill>
                <a:latin typeface="Andes" panose="02000000000000000000" pitchFamily="50" charset="0"/>
              </a:rPr>
              <a:t>   Expected </a:t>
            </a:r>
            <a:r>
              <a:rPr lang="en-US" sz="1800" dirty="0">
                <a:solidFill>
                  <a:srgbClr val="FFC000"/>
                </a:solidFill>
                <a:latin typeface="Andes" panose="02000000000000000000" pitchFamily="50" charset="0"/>
              </a:rPr>
              <a:t>timeline from mandate to selection of Preferred Bidder: </a:t>
            </a:r>
            <a:r>
              <a:rPr lang="en-US" sz="1800" u="sng" dirty="0">
                <a:solidFill>
                  <a:srgbClr val="FFC000"/>
                </a:solidFill>
                <a:latin typeface="Andes" panose="02000000000000000000" pitchFamily="50" charset="0"/>
              </a:rPr>
              <a:t>6 to 12 months</a:t>
            </a:r>
          </a:p>
        </p:txBody>
      </p:sp>
    </p:spTree>
    <p:extLst>
      <p:ext uri="{BB962C8B-B14F-4D97-AF65-F5344CB8AC3E}">
        <p14:creationId xmlns:p14="http://schemas.microsoft.com/office/powerpoint/2010/main" val="12003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5172" y="18104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en-US" dirty="0"/>
              <a:t>Questions or Interest? Please contact 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2" name="Rectangle 1"/>
          <p:cNvSpPr/>
          <p:nvPr/>
        </p:nvSpPr>
        <p:spPr>
          <a:xfrm>
            <a:off x="-178180" y="1097704"/>
            <a:ext cx="88265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99FF"/>
              </a:buCl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lvl="1" algn="ctr">
              <a:buClr>
                <a:srgbClr val="0099FF"/>
              </a:buClr>
              <a:buNone/>
            </a:pPr>
            <a:r>
              <a:rPr lang="en-US" sz="2400" dirty="0" smtClean="0">
                <a:solidFill>
                  <a:srgbClr val="0099FF"/>
                </a:solidFill>
                <a:latin typeface="Andes" panose="02000000000000000000" pitchFamily="50" charset="0"/>
              </a:rPr>
              <a:t>Webpage: </a:t>
            </a:r>
            <a:r>
              <a:rPr lang="en-US" sz="2400" b="1" u="sng" dirty="0" smtClean="0">
                <a:solidFill>
                  <a:srgbClr val="0099FF"/>
                </a:solidFill>
                <a:latin typeface="Andes" panose="02000000000000000000" pitchFamily="50" charset="0"/>
              </a:rPr>
              <a:t>www.scalingsolar.org</a:t>
            </a:r>
          </a:p>
          <a:p>
            <a:pPr lvl="1" algn="ctr">
              <a:buClr>
                <a:srgbClr val="0099FF"/>
              </a:buClr>
              <a:buNone/>
            </a:pPr>
            <a:r>
              <a:rPr lang="en-US" sz="2400" dirty="0">
                <a:solidFill>
                  <a:srgbClr val="0099FF"/>
                </a:solidFill>
                <a:latin typeface="Andes" panose="02000000000000000000" pitchFamily="50" charset="0"/>
              </a:rPr>
              <a:t>Contact: </a:t>
            </a:r>
            <a:r>
              <a:rPr lang="en-US" sz="2400" dirty="0" err="1" smtClean="0">
                <a:solidFill>
                  <a:srgbClr val="0099FF"/>
                </a:solidFill>
                <a:latin typeface="Andes" panose="02000000000000000000" pitchFamily="50" charset="0"/>
              </a:rPr>
              <a:t>scalingsolar@ifc.org</a:t>
            </a:r>
            <a:endParaRPr lang="en-US" sz="2400" dirty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742950" lvl="1" indent="-285750">
              <a:buClr>
                <a:srgbClr val="0099FF"/>
              </a:buCl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99FF"/>
              </a:solidFill>
              <a:latin typeface="Andes" panose="02000000000000000000" pitchFamily="50" charset="0"/>
            </a:endParaRPr>
          </a:p>
        </p:txBody>
      </p:sp>
      <p:pic>
        <p:nvPicPr>
          <p:cNvPr id="6" name="Picture 5" descr="0020246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38726" r="-362" b="14553"/>
          <a:stretch/>
        </p:blipFill>
        <p:spPr>
          <a:xfrm>
            <a:off x="-5318" y="3330801"/>
            <a:ext cx="9184943" cy="2875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7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18" y="161998"/>
            <a:ext cx="9149318" cy="5635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2800" kern="1200" dirty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  <a:ea typeface="+mn-ea"/>
              </a:rPr>
              <a:t>S</a:t>
            </a:r>
            <a:r>
              <a:rPr lang="en-US" sz="2800" kern="12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  <a:ea typeface="+mn-ea"/>
              </a:rPr>
              <a:t>olar power generation has reached a </a:t>
            </a:r>
            <a:r>
              <a:rPr lang="en-US" sz="2800" i="1" kern="12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  <a:ea typeface="+mn-ea"/>
              </a:rPr>
              <a:t>tipping point</a:t>
            </a:r>
            <a:endParaRPr lang="en-US" sz="2800" i="1" kern="1200" dirty="0">
              <a:solidFill>
                <a:schemeClr val="tx2">
                  <a:lumMod val="75000"/>
                </a:schemeClr>
              </a:solidFill>
              <a:latin typeface="Andes Bold" panose="02000000000000000000" pitchFamily="50" charset="0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875" y="1109931"/>
            <a:ext cx="4193007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-115888" algn="ctr">
              <a:buNone/>
              <a:defRPr sz="1200" b="1" i="1" u="sng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1600" i="0" u="none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The economics of utility-scale solar </a:t>
            </a:r>
            <a:r>
              <a:rPr lang="en-US" sz="1600" i="0" u="none" dirty="0" smtClean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PV </a:t>
            </a:r>
            <a:r>
              <a:rPr lang="en-US" sz="1600" i="0" u="none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power have reached a tipping </a:t>
            </a:r>
            <a:r>
              <a:rPr lang="en-US" sz="1600" i="0" u="none" dirty="0" smtClean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point… </a:t>
            </a:r>
            <a:endParaRPr lang="en-US" sz="1600" i="0" u="none" dirty="0">
              <a:solidFill>
                <a:schemeClr val="tx2">
                  <a:lumMod val="75000"/>
                </a:schemeClr>
              </a:solidFill>
              <a:latin typeface="Andes" panose="020000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150" y="1109931"/>
            <a:ext cx="432003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-115888" algn="ctr">
              <a:buNone/>
              <a:defRPr sz="1600" b="1" i="1" u="none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i="0" dirty="0">
                <a:latin typeface="Andes" panose="02000000000000000000" pitchFamily="50" charset="0"/>
              </a:rPr>
              <a:t>…and </a:t>
            </a:r>
            <a:r>
              <a:rPr lang="en-US" i="0" dirty="0" smtClean="0">
                <a:latin typeface="Andes" panose="02000000000000000000" pitchFamily="50" charset="0"/>
              </a:rPr>
              <a:t>many IFC markets benefit from </a:t>
            </a:r>
            <a:r>
              <a:rPr lang="en-US" i="0" dirty="0">
                <a:latin typeface="Andes" panose="02000000000000000000" pitchFamily="50" charset="0"/>
              </a:rPr>
              <a:t>some of the best irradiation levels on the planet</a:t>
            </a:r>
          </a:p>
        </p:txBody>
      </p:sp>
      <p:pic>
        <p:nvPicPr>
          <p:cNvPr id="1028" name="Picture 4" descr="http://cdn.static-economist.com/sites/default/files/imagecache/full-width/images/2012/11/blogs/graphic-detail/20121229_woc47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7" b="4550"/>
          <a:stretch/>
        </p:blipFill>
        <p:spPr bwMode="auto">
          <a:xfrm>
            <a:off x="210341" y="1882827"/>
            <a:ext cx="3587368" cy="1710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8644" y="1626537"/>
            <a:ext cx="3710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latin typeface="Andes" panose="02000000000000000000" pitchFamily="50" charset="0"/>
              </a:rPr>
              <a:t>Price of crystalline silicon PV cells, $/W</a:t>
            </a:r>
            <a:endParaRPr lang="en-US" sz="1100" dirty="0">
              <a:latin typeface="Andes" panose="020000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629519"/>
              </p:ext>
            </p:extLst>
          </p:nvPr>
        </p:nvGraphicFramePr>
        <p:xfrm>
          <a:off x="461600" y="4529413"/>
          <a:ext cx="3246055" cy="190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106875" y="3937708"/>
            <a:ext cx="4738207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-115888" algn="ctr">
              <a:buNone/>
              <a:defRPr sz="1400" b="1" i="1" u="none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1600" i="0" dirty="0">
                <a:latin typeface="Andes" panose="02000000000000000000" pitchFamily="50" charset="0"/>
              </a:rPr>
              <a:t>Solar power can be built in 3-6 months vs</a:t>
            </a:r>
            <a:r>
              <a:rPr lang="en-US" sz="1600" i="0" dirty="0" smtClean="0">
                <a:latin typeface="Andes" panose="02000000000000000000" pitchFamily="50" charset="0"/>
              </a:rPr>
              <a:t>. 3-10 </a:t>
            </a:r>
            <a:r>
              <a:rPr lang="en-US" sz="1600" i="0" dirty="0">
                <a:latin typeface="Andes" panose="02000000000000000000" pitchFamily="50" charset="0"/>
              </a:rPr>
              <a:t>years </a:t>
            </a:r>
            <a:r>
              <a:rPr lang="en-US" sz="1600" i="0" dirty="0" smtClean="0">
                <a:latin typeface="Andes" panose="02000000000000000000" pitchFamily="50" charset="0"/>
              </a:rPr>
              <a:t>for </a:t>
            </a:r>
            <a:r>
              <a:rPr lang="en-US" sz="1600" i="0" dirty="0">
                <a:latin typeface="Andes" panose="02000000000000000000" pitchFamily="50" charset="0"/>
              </a:rPr>
              <a:t>thermal, </a:t>
            </a:r>
            <a:r>
              <a:rPr lang="en-US" sz="1600" i="0" dirty="0" smtClean="0">
                <a:latin typeface="Andes" panose="02000000000000000000" pitchFamily="50" charset="0"/>
              </a:rPr>
              <a:t>hydro </a:t>
            </a:r>
            <a:r>
              <a:rPr lang="en-US" sz="1600" i="0" dirty="0">
                <a:latin typeface="Andes" panose="02000000000000000000" pitchFamily="50" charset="0"/>
              </a:rPr>
              <a:t>&amp; </a:t>
            </a:r>
            <a:r>
              <a:rPr lang="en-US" sz="1600" i="0" dirty="0" smtClean="0">
                <a:latin typeface="Andes" panose="02000000000000000000" pitchFamily="50" charset="0"/>
              </a:rPr>
              <a:t>geothermal…</a:t>
            </a:r>
            <a:endParaRPr lang="en-US" sz="1600" i="0" dirty="0">
              <a:latin typeface="Andes" panose="020000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2303" y="3937708"/>
            <a:ext cx="4603882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-115888" algn="ctr">
              <a:buNone/>
              <a:defRPr sz="1400" b="1" i="1" u="none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1600" i="0" dirty="0" smtClean="0">
                <a:latin typeface="Andes" panose="02000000000000000000" pitchFamily="50" charset="0"/>
              </a:rPr>
              <a:t>….and many countries need </a:t>
            </a:r>
            <a:r>
              <a:rPr lang="en-US" sz="1600" i="0" dirty="0">
                <a:latin typeface="Andes" panose="02000000000000000000" pitchFamily="50" charset="0"/>
              </a:rPr>
              <a:t>to diversify away from a dependency on HFO and fossil fuels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92" y="4697232"/>
            <a:ext cx="2649927" cy="150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450" y="4390914"/>
            <a:ext cx="460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100" dirty="0" smtClean="0">
                <a:latin typeface="Andes" panose="02000000000000000000" pitchFamily="50" charset="0"/>
              </a:rPr>
              <a:t>Typical construction periods (months)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2302" y="4420233"/>
            <a:ext cx="4603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100" dirty="0" smtClean="0">
                <a:latin typeface="Andes" panose="02000000000000000000" pitchFamily="50" charset="0"/>
              </a:rPr>
              <a:t>Evolution of oil, gas and coal prices since 2004</a:t>
            </a:r>
            <a:endParaRPr lang="en-US" sz="1100" dirty="0">
              <a:latin typeface="Andes" panose="02000000000000000000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69206" y="4608627"/>
            <a:ext cx="299233" cy="29078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780932" y="5335493"/>
            <a:ext cx="35087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150" y="1648009"/>
            <a:ext cx="4276771" cy="21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67672" y="16199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pPr>
              <a:buNone/>
            </a:pPr>
            <a:r>
              <a:rPr lang="en-US" sz="2800" dirty="0" smtClean="0">
                <a:latin typeface="Andes Bold" panose="02000000000000000000" pitchFamily="50" charset="0"/>
              </a:rPr>
              <a:t>But investment in solar PV is slow…</a:t>
            </a:r>
            <a:endParaRPr lang="en-US" sz="2800" dirty="0">
              <a:latin typeface="Andes Bold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2" name="Rectangle 1"/>
          <p:cNvSpPr/>
          <p:nvPr/>
        </p:nvSpPr>
        <p:spPr>
          <a:xfrm>
            <a:off x="2064649" y="1540221"/>
            <a:ext cx="8208335" cy="22006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just" eaLnBrk="0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3"/>
              </a:buBlip>
            </a:pPr>
            <a:r>
              <a:rPr lang="en-US" sz="2400" b="1" dirty="0" smtClean="0">
                <a:latin typeface="Andes" panose="02000000000000000000" pitchFamily="50" charset="0"/>
              </a:rPr>
              <a:t>Lack </a:t>
            </a:r>
            <a:r>
              <a:rPr lang="en-US" sz="2400" b="1" dirty="0">
                <a:latin typeface="Andes" panose="02000000000000000000" pitchFamily="50" charset="0"/>
              </a:rPr>
              <a:t>of market </a:t>
            </a:r>
            <a:r>
              <a:rPr lang="en-US" sz="2400" b="1" dirty="0" smtClean="0">
                <a:latin typeface="Andes" panose="02000000000000000000" pitchFamily="50" charset="0"/>
              </a:rPr>
              <a:t>scale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3"/>
              </a:buBlip>
            </a:pPr>
            <a:r>
              <a:rPr lang="en-US" sz="2400" b="1" dirty="0" smtClean="0">
                <a:latin typeface="Andes" panose="02000000000000000000" pitchFamily="50" charset="0"/>
              </a:rPr>
              <a:t>Lack </a:t>
            </a:r>
            <a:r>
              <a:rPr lang="en-US" sz="2400" b="1" dirty="0">
                <a:latin typeface="Andes" panose="02000000000000000000" pitchFamily="50" charset="0"/>
              </a:rPr>
              <a:t>of </a:t>
            </a:r>
            <a:r>
              <a:rPr lang="en-US" sz="2400" b="1" dirty="0" smtClean="0">
                <a:latin typeface="Andes" panose="02000000000000000000" pitchFamily="50" charset="0"/>
              </a:rPr>
              <a:t>competition</a:t>
            </a:r>
            <a:endParaRPr lang="en-US" sz="2400" dirty="0" smtClean="0">
              <a:latin typeface="Andes" panose="02000000000000000000" pitchFamily="50" charset="0"/>
            </a:endParaRPr>
          </a:p>
          <a:p>
            <a:pPr marL="285750" indent="-285750" algn="just" eaLnBrk="0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3"/>
              </a:buBlip>
            </a:pPr>
            <a:r>
              <a:rPr lang="en-US" sz="2400" b="1" dirty="0" smtClean="0">
                <a:latin typeface="Andes" panose="02000000000000000000" pitchFamily="50" charset="0"/>
              </a:rPr>
              <a:t>High </a:t>
            </a:r>
            <a:r>
              <a:rPr lang="en-US" sz="2400" b="1" dirty="0">
                <a:latin typeface="Andes" panose="02000000000000000000" pitchFamily="50" charset="0"/>
              </a:rPr>
              <a:t>transaction </a:t>
            </a:r>
            <a:r>
              <a:rPr lang="en-US" sz="2400" b="1" dirty="0" smtClean="0">
                <a:latin typeface="Andes" panose="02000000000000000000" pitchFamily="50" charset="0"/>
              </a:rPr>
              <a:t>costs</a:t>
            </a:r>
            <a:endParaRPr lang="en-US" sz="2400" dirty="0" smtClean="0">
              <a:latin typeface="Andes" panose="02000000000000000000" pitchFamily="50" charset="0"/>
            </a:endParaRPr>
          </a:p>
          <a:p>
            <a:pPr marL="285750" indent="-285750" algn="just" eaLnBrk="0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3"/>
              </a:buBlip>
            </a:pPr>
            <a:r>
              <a:rPr lang="en-US" sz="2400" b="1" dirty="0" smtClean="0">
                <a:latin typeface="Andes" panose="02000000000000000000" pitchFamily="50" charset="0"/>
              </a:rPr>
              <a:t>High </a:t>
            </a:r>
            <a:r>
              <a:rPr lang="en-US" sz="2400" b="1" dirty="0">
                <a:latin typeface="Andes" panose="02000000000000000000" pitchFamily="50" charset="0"/>
              </a:rPr>
              <a:t>perceived risk and cost of </a:t>
            </a:r>
            <a:r>
              <a:rPr lang="en-US" sz="2400" b="1" dirty="0" smtClean="0">
                <a:latin typeface="Andes" panose="02000000000000000000" pitchFamily="50" charset="0"/>
              </a:rPr>
              <a:t>capital</a:t>
            </a:r>
            <a:endParaRPr lang="en-US" sz="2400" dirty="0">
              <a:latin typeface="Andes" panose="02000000000000000000" pitchFamily="50" charset="0"/>
            </a:endParaRPr>
          </a:p>
          <a:p>
            <a:pPr marL="285750" indent="-285750" algn="just" eaLnBrk="0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3"/>
              </a:buBlip>
            </a:pPr>
            <a:r>
              <a:rPr lang="en-US" sz="2400" b="1" dirty="0" smtClean="0">
                <a:latin typeface="Andes" panose="02000000000000000000" pitchFamily="50" charset="0"/>
              </a:rPr>
              <a:t>Limited </a:t>
            </a:r>
            <a:r>
              <a:rPr lang="en-US" sz="2400" b="1" dirty="0">
                <a:latin typeface="Andes" panose="02000000000000000000" pitchFamily="50" charset="0"/>
              </a:rPr>
              <a:t>institutional </a:t>
            </a:r>
            <a:r>
              <a:rPr lang="en-US" sz="2400" b="1" dirty="0" smtClean="0">
                <a:latin typeface="Andes" panose="02000000000000000000" pitchFamily="50" charset="0"/>
              </a:rPr>
              <a:t>capacity</a:t>
            </a:r>
            <a:endParaRPr lang="en-US" sz="2400" dirty="0">
              <a:effectLst/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155797"/>
            <a:ext cx="8690579" cy="5635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Scale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, standardization &amp; competition are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needed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ndes Bold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168" y="1321993"/>
            <a:ext cx="7827718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-115888" algn="ctr">
              <a:buNone/>
              <a:defRPr sz="1200" b="1" i="1" u="sng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1600" i="0" dirty="0" smtClean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Case Study: Dramatic tariff reductions have been achieved in South Africa</a:t>
            </a:r>
            <a:endParaRPr lang="en-US" sz="1600" i="0" dirty="0">
              <a:solidFill>
                <a:schemeClr val="tx2">
                  <a:lumMod val="75000"/>
                </a:schemeClr>
              </a:solidFill>
              <a:latin typeface="Andes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52970" y="2999328"/>
            <a:ext cx="358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b="1" u="sng" dirty="0" smtClean="0">
                <a:latin typeface="Andes" panose="02000000000000000000" pitchFamily="50" charset="0"/>
              </a:rPr>
              <a:t>Capacity allocated per round (MW)</a:t>
            </a:r>
            <a:endParaRPr lang="en-US" sz="1200" b="1" u="sng" dirty="0">
              <a:latin typeface="Andes" panose="02000000000000000000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8672" y="2906995"/>
            <a:ext cx="280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b="1" u="sng" dirty="0" smtClean="0">
                <a:latin typeface="Andes" panose="02000000000000000000" pitchFamily="50" charset="0"/>
              </a:rPr>
              <a:t>Number of received </a:t>
            </a:r>
            <a:r>
              <a:rPr lang="en-US" sz="1200" b="1" u="sng" dirty="0">
                <a:latin typeface="Andes" panose="02000000000000000000" pitchFamily="50" charset="0"/>
              </a:rPr>
              <a:t>bids and success </a:t>
            </a:r>
            <a:r>
              <a:rPr lang="en-US" sz="1200" b="1" u="sng" dirty="0" smtClean="0">
                <a:latin typeface="Andes" panose="02000000000000000000" pitchFamily="50" charset="0"/>
              </a:rPr>
              <a:t>rate (includes wind)</a:t>
            </a:r>
            <a:endParaRPr lang="en-US" sz="1200" b="1" u="sng" dirty="0">
              <a:latin typeface="Andes" panose="020000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2438" y="2999328"/>
            <a:ext cx="358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b="1" u="sng" dirty="0" smtClean="0">
                <a:latin typeface="Andes" panose="02000000000000000000" pitchFamily="50" charset="0"/>
              </a:rPr>
              <a:t>Tariffs per round (ZAR/kWh)</a:t>
            </a:r>
            <a:endParaRPr lang="en-US" sz="1200" b="1" u="sng" dirty="0">
              <a:latin typeface="Andes" panose="02000000000000000000" pitchFamily="50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375075" y="1799158"/>
            <a:ext cx="2286000" cy="82296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  <a:t>Large, repeat allocation</a:t>
            </a:r>
            <a:endParaRPr lang="en-US" sz="1200" b="1" dirty="0">
              <a:solidFill>
                <a:srgbClr val="FFFFFF"/>
              </a:solidFill>
              <a:latin typeface="Andes" panose="02000000000000000000" pitchFamily="50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200" i="1" dirty="0" smtClean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  <a:t>Capacity build-up</a:t>
            </a:r>
            <a:endParaRPr lang="en-US" sz="1200" i="1" dirty="0">
              <a:solidFill>
                <a:srgbClr val="FFFFFF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360192" y="1799158"/>
            <a:ext cx="2286000" cy="822960"/>
          </a:xfrm>
          <a:prstGeom prst="chevron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  <a:t>Strong competition</a:t>
            </a:r>
            <a:br>
              <a:rPr lang="en-US" sz="1200" b="1" dirty="0" smtClean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</a:br>
            <a:r>
              <a:rPr lang="en-US" sz="1200" i="1" dirty="0" smtClean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  <a:t>Tariff decrease</a:t>
            </a:r>
            <a:endParaRPr lang="en-US" sz="1200" i="1" dirty="0">
              <a:solidFill>
                <a:srgbClr val="FFFFFF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4371014" y="1792772"/>
            <a:ext cx="2286000" cy="82296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  <a:t>Inclusive Framework</a:t>
            </a:r>
            <a:br>
              <a:rPr lang="en-US" sz="1200" b="1" dirty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</a:br>
            <a:r>
              <a:rPr lang="en-US" sz="1200" b="1" i="1" dirty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  <a:t>Proven bankable</a:t>
            </a:r>
          </a:p>
        </p:txBody>
      </p:sp>
      <p:sp>
        <p:nvSpPr>
          <p:cNvPr id="29" name="Chevron 28"/>
          <p:cNvSpPr/>
          <p:nvPr/>
        </p:nvSpPr>
        <p:spPr>
          <a:xfrm>
            <a:off x="6406046" y="1792772"/>
            <a:ext cx="2286000" cy="82296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  <a:t>Program expansion</a:t>
            </a:r>
          </a:p>
          <a:p>
            <a:pPr algn="ctr">
              <a:buNone/>
            </a:pPr>
            <a:r>
              <a:rPr lang="en-US" sz="1200" b="1" i="1" dirty="0">
                <a:solidFill>
                  <a:srgbClr val="FFFFFF"/>
                </a:solidFill>
                <a:latin typeface="Andes" panose="02000000000000000000" pitchFamily="50" charset="0"/>
                <a:cs typeface="Arial" pitchFamily="34" charset="0"/>
              </a:rPr>
              <a:t>High investor interest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3494" y="5487071"/>
            <a:ext cx="2371176" cy="10781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just" eaLnBrk="0" hangingPunct="0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ndes" panose="02000000000000000000" pitchFamily="50" charset="0"/>
              </a:rPr>
              <a:t>+1,900 MW of solar PV power  </a:t>
            </a:r>
            <a:endParaRPr lang="en-US" sz="1200" dirty="0">
              <a:latin typeface="Andes" panose="02000000000000000000" pitchFamily="50" charset="0"/>
            </a:endParaRPr>
          </a:p>
          <a:p>
            <a:pPr marL="171450" indent="-171450" algn="just" eaLnBrk="0" hangingPunct="0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Font typeface="Arial" panose="020B0604020202020204" pitchFamily="34" charset="0"/>
              <a:buChar char="•"/>
            </a:pPr>
            <a:endParaRPr lang="en-US" sz="1200" dirty="0">
              <a:latin typeface="Andes" panose="02000000000000000000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9794" y="5523605"/>
            <a:ext cx="2764465" cy="10781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just" eaLnBrk="0" hangingPunct="0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ndes" panose="02000000000000000000" pitchFamily="50" charset="0"/>
              </a:rPr>
              <a:t>Tariff drop </a:t>
            </a:r>
            <a:r>
              <a:rPr lang="en-US" sz="1200" smtClean="0">
                <a:latin typeface="Andes" panose="02000000000000000000" pitchFamily="50" charset="0"/>
              </a:rPr>
              <a:t>of -76% </a:t>
            </a:r>
            <a:r>
              <a:rPr lang="en-US" sz="1200" dirty="0" smtClean="0">
                <a:latin typeface="Andes" panose="02000000000000000000" pitchFamily="50" charset="0"/>
              </a:rPr>
              <a:t>for PV projects over </a:t>
            </a:r>
            <a:r>
              <a:rPr lang="en-US" sz="1200" smtClean="0">
                <a:latin typeface="Andes" panose="02000000000000000000" pitchFamily="50" charset="0"/>
              </a:rPr>
              <a:t>the 4 </a:t>
            </a:r>
            <a:r>
              <a:rPr lang="en-US" sz="1200" dirty="0" smtClean="0">
                <a:latin typeface="Andes" panose="02000000000000000000" pitchFamily="50" charset="0"/>
              </a:rPr>
              <a:t>rounds</a:t>
            </a:r>
            <a:endParaRPr lang="en-US" sz="1200" dirty="0">
              <a:latin typeface="Andes" panose="02000000000000000000" pitchFamily="50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52777" y="5523605"/>
            <a:ext cx="2764465" cy="10781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just" eaLnBrk="0" hangingPunct="0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ndes" panose="02000000000000000000" pitchFamily="50" charset="0"/>
              </a:rPr>
              <a:t>Surge in investor interest</a:t>
            </a:r>
            <a:r>
              <a:rPr lang="en-US" sz="1200" dirty="0">
                <a:latin typeface="Andes" panose="02000000000000000000" pitchFamily="50" charset="0"/>
              </a:rPr>
              <a:t> </a:t>
            </a:r>
            <a:r>
              <a:rPr lang="en-US" sz="1200" dirty="0" smtClean="0">
                <a:latin typeface="Andes" panose="02000000000000000000" pitchFamily="50" charset="0"/>
              </a:rPr>
              <a:t>and increasing selectivity in bidders afforded</a:t>
            </a:r>
            <a:endParaRPr lang="en-US" sz="1200" dirty="0">
              <a:latin typeface="Andes" panose="020000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648404"/>
              </p:ext>
            </p:extLst>
          </p:nvPr>
        </p:nvGraphicFramePr>
        <p:xfrm>
          <a:off x="400834" y="3403267"/>
          <a:ext cx="2469688" cy="204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087035"/>
              </p:ext>
            </p:extLst>
          </p:nvPr>
        </p:nvGraphicFramePr>
        <p:xfrm>
          <a:off x="2988843" y="3416879"/>
          <a:ext cx="2936998" cy="189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982902"/>
              </p:ext>
            </p:extLst>
          </p:nvPr>
        </p:nvGraphicFramePr>
        <p:xfrm>
          <a:off x="6098673" y="3444302"/>
          <a:ext cx="2906432" cy="204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57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205675" y="1263315"/>
            <a:ext cx="7646503" cy="1106905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marL="171450" indent="-171450">
              <a:lnSpc>
                <a:spcPct val="110000"/>
              </a:lnSpc>
              <a:buFont typeface="Symbol"/>
              <a:buChar char="Þ"/>
            </a:pPr>
            <a:endParaRPr lang="en-US" u="sng" dirty="0" smtClean="0">
              <a:solidFill>
                <a:schemeClr val="tx1"/>
              </a:solidFill>
              <a:latin typeface="Andes" panose="020000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72" y="171523"/>
            <a:ext cx="7772400" cy="56356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The WBG solution: A “One-Stop-Shop”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ffering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ndes Bold" panose="02000000000000000000" pitchFamily="50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322934" y="2811997"/>
            <a:ext cx="8608415" cy="772506"/>
          </a:xfrm>
          <a:prstGeom prst="homePlat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 eaLnBrk="0" hangingPunct="0">
              <a:spcBef>
                <a:spcPts val="600"/>
              </a:spcBef>
              <a:spcAft>
                <a:spcPts val="1200"/>
              </a:spcAft>
              <a:buClr>
                <a:srgbClr val="0099FF"/>
              </a:buClr>
            </a:pPr>
            <a:endParaRPr lang="en-US" sz="1400" b="1" dirty="0">
              <a:solidFill>
                <a:schemeClr val="tx1"/>
              </a:solidFill>
              <a:latin typeface="Andes" panose="02000000000000000000" pitchFamily="50" charset="0"/>
            </a:endParaRPr>
          </a:p>
          <a:p>
            <a:pPr lvl="2" algn="ctr">
              <a:spcBef>
                <a:spcPts val="600"/>
              </a:spcBef>
              <a:spcAft>
                <a:spcPts val="1200"/>
              </a:spcAft>
              <a:buClr>
                <a:srgbClr val="0099FF"/>
              </a:buClr>
              <a:buNone/>
            </a:pPr>
            <a:r>
              <a:rPr lang="en-US" sz="2000" b="1" i="1" dirty="0">
                <a:latin typeface="Andes" panose="02000000000000000000" pitchFamily="50" charset="0"/>
              </a:rPr>
              <a:t>Scaling </a:t>
            </a:r>
            <a:r>
              <a:rPr lang="en-US" sz="2000" b="1" i="1" dirty="0" smtClean="0">
                <a:latin typeface="Andes" panose="02000000000000000000" pitchFamily="50" charset="0"/>
              </a:rPr>
              <a:t>Solar </a:t>
            </a:r>
            <a:r>
              <a:rPr lang="en-US" sz="2000" b="1" i="1" dirty="0">
                <a:latin typeface="Andes" panose="02000000000000000000" pitchFamily="50" charset="0"/>
              </a:rPr>
              <a:t>is a “one-stop-shop” for Governments to rapidly mobilize competitive privately funded grid connected solar projects within 2 years of engaging our team</a:t>
            </a:r>
            <a:r>
              <a:rPr lang="en-US" sz="2000" b="1" i="1" dirty="0" smtClean="0">
                <a:latin typeface="Andes" panose="02000000000000000000" pitchFamily="50" charset="0"/>
              </a:rPr>
              <a:t>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099FF"/>
              </a:buClr>
              <a:buNone/>
            </a:pPr>
            <a:r>
              <a:rPr lang="en-US" sz="1400" b="1" dirty="0" smtClean="0">
                <a:latin typeface="Andes" panose="02000000000000000000" pitchFamily="50" charset="0"/>
              </a:rPr>
              <a:t>  </a:t>
            </a:r>
            <a:endParaRPr lang="en-US" sz="1400" u="sng" dirty="0" smtClean="0">
              <a:latin typeface="Andes" panose="02000000000000000000" pitchFamily="50" charset="0"/>
            </a:endParaRPr>
          </a:p>
          <a:p>
            <a:pPr marL="0" lvl="2">
              <a:spcBef>
                <a:spcPts val="600"/>
              </a:spcBef>
              <a:spcAft>
                <a:spcPts val="1200"/>
              </a:spcAft>
              <a:buClr>
                <a:srgbClr val="0099FF"/>
              </a:buClr>
              <a:buNone/>
            </a:pPr>
            <a:r>
              <a:rPr lang="en-US" sz="1600" u="sng" dirty="0" smtClean="0">
                <a:latin typeface="Andes" panose="02000000000000000000" pitchFamily="50" charset="0"/>
              </a:rPr>
              <a:t>Scaling </a:t>
            </a:r>
            <a:r>
              <a:rPr lang="en-US" sz="1600" u="sng" dirty="0">
                <a:latin typeface="Andes" panose="02000000000000000000" pitchFamily="50" charset="0"/>
              </a:rPr>
              <a:t>Solar brings together several World Bank Group </a:t>
            </a:r>
            <a:r>
              <a:rPr lang="en-US" sz="1600" u="sng" dirty="0" smtClean="0">
                <a:latin typeface="Andes" panose="02000000000000000000" pitchFamily="50" charset="0"/>
              </a:rPr>
              <a:t>services under </a:t>
            </a:r>
            <a:r>
              <a:rPr lang="en-US" sz="1600" u="sng" dirty="0">
                <a:latin typeface="Andes" panose="02000000000000000000" pitchFamily="50" charset="0"/>
              </a:rPr>
              <a:t>a single engagement:</a:t>
            </a:r>
          </a:p>
          <a:p>
            <a:pPr marL="628650" lvl="1" indent="-27432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400" b="1" dirty="0">
                <a:latin typeface="Andes" panose="02000000000000000000" pitchFamily="50" charset="0"/>
              </a:rPr>
              <a:t>Advice</a:t>
            </a:r>
            <a:r>
              <a:rPr lang="en-US" sz="1400" dirty="0">
                <a:latin typeface="Andes" panose="02000000000000000000" pitchFamily="50" charset="0"/>
              </a:rPr>
              <a:t> to assess the right size and location for </a:t>
            </a:r>
            <a:r>
              <a:rPr lang="en-US" sz="1400" dirty="0" smtClean="0">
                <a:latin typeface="Andes" panose="02000000000000000000" pitchFamily="50" charset="0"/>
              </a:rPr>
              <a:t>power </a:t>
            </a:r>
            <a:r>
              <a:rPr lang="en-US" sz="1400" dirty="0">
                <a:latin typeface="Andes" panose="02000000000000000000" pitchFamily="50" charset="0"/>
              </a:rPr>
              <a:t>plants in </a:t>
            </a:r>
            <a:r>
              <a:rPr lang="en-US" sz="1400" dirty="0" smtClean="0">
                <a:latin typeface="Andes" panose="02000000000000000000" pitchFamily="50" charset="0"/>
              </a:rPr>
              <a:t>grid.</a:t>
            </a:r>
            <a:endParaRPr lang="en-US" sz="1400" dirty="0">
              <a:latin typeface="Andes" panose="02000000000000000000" pitchFamily="50" charset="0"/>
            </a:endParaRPr>
          </a:p>
          <a:p>
            <a:pPr marL="628650" lvl="1" indent="-27432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ndes" panose="02000000000000000000" pitchFamily="50" charset="0"/>
              </a:rPr>
              <a:t>Simple </a:t>
            </a:r>
            <a:r>
              <a:rPr lang="en-US" sz="1400" dirty="0">
                <a:latin typeface="Andes" panose="02000000000000000000" pitchFamily="50" charset="0"/>
              </a:rPr>
              <a:t>and rapid</a:t>
            </a:r>
            <a:r>
              <a:rPr lang="en-US" sz="1400" b="1" dirty="0">
                <a:latin typeface="Andes" panose="02000000000000000000" pitchFamily="50" charset="0"/>
              </a:rPr>
              <a:t> tendering</a:t>
            </a:r>
            <a:r>
              <a:rPr lang="en-US" sz="1400" dirty="0">
                <a:latin typeface="Andes" panose="02000000000000000000" pitchFamily="50" charset="0"/>
              </a:rPr>
              <a:t> </a:t>
            </a:r>
            <a:r>
              <a:rPr lang="en-US" sz="1400" dirty="0" smtClean="0">
                <a:latin typeface="Andes" panose="02000000000000000000" pitchFamily="50" charset="0"/>
              </a:rPr>
              <a:t>to </a:t>
            </a:r>
            <a:r>
              <a:rPr lang="en-US" sz="1400" dirty="0">
                <a:latin typeface="Andes" panose="02000000000000000000" pitchFamily="50" charset="0"/>
              </a:rPr>
              <a:t>ensure strong </a:t>
            </a:r>
            <a:r>
              <a:rPr lang="en-US" sz="1400" dirty="0" smtClean="0">
                <a:latin typeface="Andes" panose="02000000000000000000" pitchFamily="50" charset="0"/>
              </a:rPr>
              <a:t>competition </a:t>
            </a:r>
            <a:r>
              <a:rPr lang="en-US" sz="1400" dirty="0">
                <a:latin typeface="Andes" panose="02000000000000000000" pitchFamily="50" charset="0"/>
              </a:rPr>
              <a:t>from committed industry </a:t>
            </a:r>
            <a:r>
              <a:rPr lang="en-US" sz="1400" dirty="0" smtClean="0">
                <a:latin typeface="Andes" panose="02000000000000000000" pitchFamily="50" charset="0"/>
              </a:rPr>
              <a:t>players.</a:t>
            </a:r>
            <a:endParaRPr lang="en-US" sz="1400" dirty="0">
              <a:latin typeface="Andes" panose="02000000000000000000" pitchFamily="50" charset="0"/>
            </a:endParaRPr>
          </a:p>
          <a:p>
            <a:pPr marL="628650" lvl="1" indent="-27432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ndes" panose="02000000000000000000" pitchFamily="50" charset="0"/>
              </a:rPr>
              <a:t>Standardized</a:t>
            </a:r>
            <a:r>
              <a:rPr lang="en-US" sz="1400" dirty="0">
                <a:latin typeface="Andes" panose="02000000000000000000" pitchFamily="50" charset="0"/>
              </a:rPr>
              <a:t>, balanced </a:t>
            </a:r>
            <a:r>
              <a:rPr lang="en-US" sz="1400" b="1" dirty="0">
                <a:latin typeface="Andes" panose="02000000000000000000" pitchFamily="50" charset="0"/>
              </a:rPr>
              <a:t>project documents</a:t>
            </a:r>
            <a:r>
              <a:rPr lang="en-US" sz="1400" dirty="0">
                <a:latin typeface="Andes" panose="02000000000000000000" pitchFamily="50" charset="0"/>
              </a:rPr>
              <a:t> to eliminate </a:t>
            </a:r>
            <a:r>
              <a:rPr lang="en-US" sz="1400" dirty="0" smtClean="0">
                <a:latin typeface="Andes" panose="02000000000000000000" pitchFamily="50" charset="0"/>
              </a:rPr>
              <a:t>drafting and negotiation delays.</a:t>
            </a:r>
            <a:endParaRPr lang="en-US" sz="1400" dirty="0">
              <a:latin typeface="Andes" panose="02000000000000000000" pitchFamily="50" charset="0"/>
            </a:endParaRPr>
          </a:p>
          <a:p>
            <a:pPr marL="628650" lvl="1" indent="-27432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Andes" panose="02000000000000000000" pitchFamily="50" charset="0"/>
              </a:rPr>
              <a:t>Competitive </a:t>
            </a:r>
            <a:r>
              <a:rPr lang="en-US" sz="1400" b="1" dirty="0">
                <a:latin typeface="Andes" panose="02000000000000000000" pitchFamily="50" charset="0"/>
              </a:rPr>
              <a:t>financing</a:t>
            </a:r>
            <a:r>
              <a:rPr lang="en-US" sz="1400" dirty="0">
                <a:latin typeface="Andes" panose="02000000000000000000" pitchFamily="50" charset="0"/>
              </a:rPr>
              <a:t> and </a:t>
            </a:r>
            <a:r>
              <a:rPr lang="en-US" sz="1400" b="1" dirty="0">
                <a:latin typeface="Andes" panose="02000000000000000000" pitchFamily="50" charset="0"/>
              </a:rPr>
              <a:t>insurance</a:t>
            </a:r>
            <a:r>
              <a:rPr lang="en-US" sz="1400" dirty="0">
                <a:latin typeface="Andes" panose="02000000000000000000" pitchFamily="50" charset="0"/>
              </a:rPr>
              <a:t> attached to </a:t>
            </a:r>
            <a:r>
              <a:rPr lang="en-US" sz="1400" dirty="0" smtClean="0">
                <a:latin typeface="Andes" panose="02000000000000000000" pitchFamily="50" charset="0"/>
              </a:rPr>
              <a:t>tender </a:t>
            </a:r>
            <a:r>
              <a:rPr lang="en-US" sz="1400" dirty="0">
                <a:latin typeface="Andes" panose="02000000000000000000" pitchFamily="50" charset="0"/>
              </a:rPr>
              <a:t>and available to all </a:t>
            </a:r>
            <a:r>
              <a:rPr lang="en-US" sz="1400" dirty="0" smtClean="0">
                <a:latin typeface="Andes" panose="02000000000000000000" pitchFamily="50" charset="0"/>
              </a:rPr>
              <a:t>bidders.</a:t>
            </a:r>
            <a:endParaRPr lang="en-US" sz="1400" dirty="0">
              <a:latin typeface="Andes" panose="02000000000000000000" pitchFamily="50" charset="0"/>
            </a:endParaRPr>
          </a:p>
          <a:p>
            <a:pPr marL="628650" lvl="1" indent="-27432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Andes" panose="02000000000000000000" pitchFamily="50" charset="0"/>
              </a:rPr>
              <a:t>Risk </a:t>
            </a:r>
            <a:r>
              <a:rPr lang="en-US" sz="1400" b="1" dirty="0">
                <a:latin typeface="Andes" panose="02000000000000000000" pitchFamily="50" charset="0"/>
              </a:rPr>
              <a:t>management</a:t>
            </a:r>
            <a:r>
              <a:rPr lang="en-US" sz="1400" dirty="0">
                <a:latin typeface="Andes" panose="02000000000000000000" pitchFamily="50" charset="0"/>
              </a:rPr>
              <a:t> and</a:t>
            </a:r>
            <a:r>
              <a:rPr lang="en-US" sz="1400" b="1" dirty="0">
                <a:latin typeface="Andes" panose="02000000000000000000" pitchFamily="50" charset="0"/>
              </a:rPr>
              <a:t> credit enhancement </a:t>
            </a:r>
            <a:r>
              <a:rPr lang="en-US" sz="1400" dirty="0">
                <a:latin typeface="Andes" panose="02000000000000000000" pitchFamily="50" charset="0"/>
              </a:rPr>
              <a:t>products to lower financing costs and deliver </a:t>
            </a:r>
            <a:r>
              <a:rPr lang="en-US" sz="1400" dirty="0" smtClean="0">
                <a:latin typeface="Andes" panose="02000000000000000000" pitchFamily="50" charset="0"/>
              </a:rPr>
              <a:t>lower </a:t>
            </a:r>
            <a:r>
              <a:rPr lang="en-US" sz="1400" dirty="0">
                <a:latin typeface="Andes" panose="02000000000000000000" pitchFamily="50" charset="0"/>
              </a:rPr>
              <a:t>tariffs.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pic>
        <p:nvPicPr>
          <p:cNvPr id="7" name="Picture 2" descr="http://intresources.worldbank.org/INTGSDGRAPHICSMAPDESIGN/Resources/WBG_Vertical-RGB-web_225x1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6" r="30129" b="22247"/>
          <a:stretch/>
        </p:blipFill>
        <p:spPr bwMode="auto">
          <a:xfrm>
            <a:off x="322934" y="1526966"/>
            <a:ext cx="643415" cy="601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5172" y="16199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pPr>
              <a:buNone/>
            </a:pPr>
            <a:r>
              <a:rPr lang="en-US" sz="2800" dirty="0">
                <a:latin typeface="Andes Bold" panose="02000000000000000000" pitchFamily="50" charset="0"/>
              </a:rPr>
              <a:t>What’s new about this?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782" y="1498224"/>
            <a:ext cx="2362227" cy="719245"/>
          </a:xfrm>
          <a:prstGeom prst="rect">
            <a:avLst/>
          </a:prstGeom>
          <a:solidFill>
            <a:srgbClr val="255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buClrTx/>
              <a:buSzTx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C000"/>
                </a:solidFill>
                <a:latin typeface="Andes" panose="02000000000000000000" pitchFamily="50" charset="0"/>
              </a:rPr>
              <a:t>The ‘One-Stop-Shop’ Approach</a:t>
            </a:r>
            <a:endParaRPr lang="en-US" sz="1800" b="1" dirty="0">
              <a:solidFill>
                <a:srgbClr val="FFC000"/>
              </a:solidFill>
              <a:latin typeface="Andes" panose="020000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1228" y="1498415"/>
            <a:ext cx="2255175" cy="718862"/>
          </a:xfrm>
          <a:prstGeom prst="rect">
            <a:avLst/>
          </a:prstGeom>
          <a:solidFill>
            <a:srgbClr val="255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1800" b="1">
                <a:solidFill>
                  <a:srgbClr val="FFC000"/>
                </a:solidFill>
                <a:latin typeface="Andes" panose="02000000000000000000" pitchFamily="50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r>
              <a:rPr lang="en-US" dirty="0"/>
              <a:t>A focus on standardization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4888" y="1498415"/>
            <a:ext cx="2307241" cy="718862"/>
          </a:xfrm>
          <a:prstGeom prst="rect">
            <a:avLst/>
          </a:prstGeom>
          <a:solidFill>
            <a:srgbClr val="255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1800" b="1">
                <a:solidFill>
                  <a:srgbClr val="FFC000"/>
                </a:solidFill>
                <a:latin typeface="Andes" panose="02000000000000000000" pitchFamily="50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r>
              <a:rPr lang="en-US" dirty="0"/>
              <a:t>Likelihood of quick wins</a:t>
            </a:r>
          </a:p>
        </p:txBody>
      </p:sp>
      <p:sp>
        <p:nvSpPr>
          <p:cNvPr id="14" name="Down Arrow 13"/>
          <p:cNvSpPr/>
          <p:nvPr/>
        </p:nvSpPr>
        <p:spPr bwMode="auto">
          <a:xfrm rot="16200000">
            <a:off x="2695540" y="1725469"/>
            <a:ext cx="659896" cy="2647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6200000">
            <a:off x="5400836" y="1725468"/>
            <a:ext cx="659896" cy="2647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782" y="2471957"/>
            <a:ext cx="24483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ndes" panose="02000000000000000000" pitchFamily="50" charset="0"/>
              </a:rPr>
              <a:t>Whole WBG in </a:t>
            </a:r>
            <a:r>
              <a:rPr lang="en-US" sz="1400" b="1" dirty="0" smtClean="0">
                <a:latin typeface="Andes" panose="02000000000000000000" pitchFamily="50" charset="0"/>
              </a:rPr>
              <a:t>one packaged solution</a:t>
            </a:r>
            <a:r>
              <a:rPr lang="en-US" sz="1400" dirty="0" smtClean="0">
                <a:latin typeface="Andes" panose="02000000000000000000" pitchFamily="50" charset="0"/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Andes" panose="02000000000000000000" pitchFamily="50" charset="0"/>
              </a:rPr>
              <a:t>A single mandate </a:t>
            </a:r>
            <a:endParaRPr lang="en-US" sz="1400" dirty="0" smtClean="0">
              <a:latin typeface="Andes" panose="02000000000000000000" pitchFamily="50" charset="0"/>
            </a:endParaRP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ndes" panose="02000000000000000000" pitchFamily="50" charset="0"/>
              </a:rPr>
              <a:t>Designed with both </a:t>
            </a:r>
            <a:r>
              <a:rPr lang="en-US" sz="1400" b="1" dirty="0" smtClean="0">
                <a:latin typeface="Andes" panose="02000000000000000000" pitchFamily="50" charset="0"/>
              </a:rPr>
              <a:t>Government and Developers </a:t>
            </a:r>
            <a:r>
              <a:rPr lang="en-US" sz="1400" dirty="0" smtClean="0">
                <a:latin typeface="Andes" panose="02000000000000000000" pitchFamily="50" charset="0"/>
              </a:rPr>
              <a:t>in mind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57866" y="2502528"/>
            <a:ext cx="240582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Andes" panose="02000000000000000000" pitchFamily="50" charset="0"/>
              </a:rPr>
              <a:t>Fully developed documentation </a:t>
            </a:r>
            <a:r>
              <a:rPr lang="en-US" sz="1400" dirty="0" smtClean="0">
                <a:latin typeface="Andes" panose="02000000000000000000" pitchFamily="50" charset="0"/>
              </a:rPr>
              <a:t>quickly tailored to local needs drives speed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ndes" panose="02000000000000000000" pitchFamily="50" charset="0"/>
              </a:rPr>
              <a:t>Standardization across countries creates a single, </a:t>
            </a:r>
            <a:r>
              <a:rPr lang="en-US" sz="1400" b="1" dirty="0" smtClean="0">
                <a:latin typeface="Andes" panose="02000000000000000000" pitchFamily="50" charset="0"/>
              </a:rPr>
              <a:t>‘virtual’, large scale market</a:t>
            </a:r>
            <a:endParaRPr lang="en-US" sz="1400" dirty="0" smtClean="0">
              <a:latin typeface="Andes" panose="020000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8558" y="2482590"/>
            <a:ext cx="27006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Andes" panose="02000000000000000000" pitchFamily="50" charset="0"/>
              </a:rPr>
              <a:t>Coordinated delivery </a:t>
            </a:r>
            <a:r>
              <a:rPr lang="en-US" sz="1400" dirty="0" smtClean="0">
                <a:latin typeface="Andes" panose="02000000000000000000" pitchFamily="50" charset="0"/>
              </a:rPr>
              <a:t>to address both public and private sector constraints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Andes" panose="02000000000000000000" pitchFamily="50" charset="0"/>
              </a:rPr>
              <a:t>The WBG has the expertise to make it work</a:t>
            </a:r>
            <a:endParaRPr lang="en-US" sz="1400" dirty="0" smtClean="0">
              <a:latin typeface="Andes" panose="02000000000000000000" pitchFamily="50" charset="0"/>
            </a:endParaRP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latin typeface="Andes" panose="02000000000000000000" pitchFamily="50" charset="0"/>
              </a:rPr>
              <a:t>L</a:t>
            </a:r>
            <a:r>
              <a:rPr lang="en-US" sz="1400" b="1" dirty="0" smtClean="0">
                <a:latin typeface="Andes" panose="02000000000000000000" pitchFamily="50" charset="0"/>
              </a:rPr>
              <a:t>essons embedded </a:t>
            </a:r>
            <a:r>
              <a:rPr lang="en-US" sz="1400" dirty="0" smtClean="0">
                <a:latin typeface="Andes" panose="02000000000000000000" pitchFamily="50" charset="0"/>
              </a:rPr>
              <a:t>from successful and unsuccessful precedents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048" y="5025450"/>
            <a:ext cx="8093158" cy="960682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marL="171450" indent="-171450">
              <a:spcBef>
                <a:spcPts val="600"/>
              </a:spcBef>
              <a:buFont typeface="Symbol"/>
              <a:buChar char="Þ"/>
            </a:pPr>
            <a:r>
              <a:rPr lang="en-US" sz="1600" dirty="0" smtClean="0">
                <a:solidFill>
                  <a:schemeClr val="tx1"/>
                </a:solidFill>
                <a:latin typeface="Andes" panose="02000000000000000000" pitchFamily="50" charset="0"/>
              </a:rPr>
              <a:t>  Standardization delivers speed, efficiency, programmatic scale and competition to reduce tariffs and entice top tier developers to participate</a:t>
            </a:r>
          </a:p>
          <a:p>
            <a:pPr marL="171450" indent="-171450">
              <a:spcBef>
                <a:spcPts val="600"/>
              </a:spcBef>
              <a:buFont typeface="Symbol"/>
              <a:buChar char="Þ"/>
            </a:pPr>
            <a:r>
              <a:rPr lang="en-US" sz="1600" dirty="0" smtClean="0">
                <a:solidFill>
                  <a:schemeClr val="tx1"/>
                </a:solidFill>
                <a:latin typeface="Andes" panose="02000000000000000000" pitchFamily="50" charset="0"/>
              </a:rPr>
              <a:t>  Coordinated, collaborative and rapid delivery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28922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61998"/>
            <a:ext cx="9144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en-US" sz="2800" dirty="0" smtClean="0">
                <a:latin typeface="Andes Bold" panose="02000000000000000000" pitchFamily="50" charset="0"/>
              </a:rPr>
              <a:t>Developers that have participated in Scaling Solar tenders</a:t>
            </a:r>
            <a:endParaRPr lang="en-US" sz="2800" dirty="0">
              <a:latin typeface="Andes Bold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pic>
        <p:nvPicPr>
          <p:cNvPr id="65" name="Picture 20" descr="http://eren-groupe.com/wp-content/themes/eren/img/logo-eren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" y="3309301"/>
            <a:ext cx="1428601" cy="425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http://www.solarreserve.com/en/++theme++solarreserve.theme/static/images/logo-solarrese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6" y="3414517"/>
            <a:ext cx="2051235" cy="215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6" descr="http://www.frv.com/imagenes/0030/00000025qusl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44" y="3094863"/>
            <a:ext cx="1497455" cy="854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2" descr="http://www.greenpepperenergy.com/wp-content/uploads/2013/05/tat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2329" r="818" b="1416"/>
          <a:stretch/>
        </p:blipFill>
        <p:spPr bwMode="auto">
          <a:xfrm>
            <a:off x="5738352" y="3020874"/>
            <a:ext cx="1394923" cy="81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http://www.globeleqmesoamericaenergy.com/img/frontend/globeleq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26" y="2875539"/>
            <a:ext cx="1486505" cy="948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mms.businesswire.com/media/20151105006960/en/355192/5/EDF_EN_Logo_4C_600_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2" y="1198480"/>
            <a:ext cx="2042830" cy="807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i.forbesimg.com/media/lists/companies/marubeni_416x41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9" b="26709"/>
          <a:stretch/>
        </p:blipFill>
        <p:spPr bwMode="auto">
          <a:xfrm>
            <a:off x="2358597" y="1299673"/>
            <a:ext cx="1725877" cy="83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://www.webdesignmash.com/trial/wp-content/uploads/2012/08/total-oil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48" y="1029514"/>
            <a:ext cx="1320348" cy="901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http://www.biothermenergy.com/sites/all/themes/forma/images/bth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70" y="1448141"/>
            <a:ext cx="2036506" cy="390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0" descr="http://www.gdfsuezep.nl/images/default-source/default-album/engie-logo.jpg?sfvrsn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25" y="964202"/>
            <a:ext cx="1344883" cy="1301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866" y="2370445"/>
            <a:ext cx="1777596" cy="596567"/>
          </a:xfrm>
          <a:prstGeom prst="rect">
            <a:avLst/>
          </a:prstGeom>
        </p:spPr>
      </p:pic>
      <p:pic>
        <p:nvPicPr>
          <p:cNvPr id="78" name="Picture 10" descr="http://inc.informa-mea.com/SiteThemes/2015/MEE/images/sponsor-logos/chin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60" y="2307693"/>
            <a:ext cx="1475535" cy="722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http://e24.vgc.no/drpublish/images/article/2014/08/26/23281743/1/990/Scatec_Solar_Vertikal_RGB_Improvi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59" y="1985577"/>
            <a:ext cx="1427346" cy="85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http://access-power.com/wp-content/uploads/2014/11/logo-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93" y="2375117"/>
            <a:ext cx="1202683" cy="458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Lekela Pow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76" y="2142062"/>
            <a:ext cx="1442260" cy="698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http://ww1.prweb.com/prfiles/2009/10/26/3115454/1_AbengoaSolar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24" y="4304778"/>
            <a:ext cx="2349831" cy="341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http://www.acciona.com/media/1371193/acciona_oglog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76" y="3820101"/>
            <a:ext cx="1315620" cy="1315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0" descr="http://africanleadership.co.uk/wp-content/uploads/2013/11/actis-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17" y="3907252"/>
            <a:ext cx="1178106" cy="73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2" descr="http://seeklogo.com/images/N/neoen-logo-3B85EFAC75-seeklogo.com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46" y="3797353"/>
            <a:ext cx="1160941" cy="1160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6" descr="http://mainstreamlastfirst.com/wp-content/uploads/2013/04/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1" y="5104199"/>
            <a:ext cx="2599601" cy="853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4" descr="https://upload.wikimedia.org/wikipedia/en/0/06/FSLR_logo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9" y="4039470"/>
            <a:ext cx="1085854" cy="839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8" descr="http://www.tsolar.com/recursos/img/HELATHIS/1946825172_69201011219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06" y="5135721"/>
            <a:ext cx="1501578" cy="740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0" descr="http://www.sunedison.com/sites/all/themes/websiteByZiba/templates/homeowner/img/00-sunedison-logo-white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93" y="4880083"/>
            <a:ext cx="1860653" cy="540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www.enelgreenpower.com/common/img/logo-trans-en-GB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90" y="4727905"/>
            <a:ext cx="1387561" cy="1320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36" y="5506176"/>
            <a:ext cx="2352339" cy="5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61998"/>
            <a:ext cx="9144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en-US" sz="2800" dirty="0" smtClean="0">
                <a:latin typeface="Andes Bold" panose="02000000000000000000" pitchFamily="50" charset="0"/>
              </a:rPr>
              <a:t>Scaling Solar tender results in Zambia</a:t>
            </a:r>
            <a:endParaRPr lang="en-US" sz="2800" dirty="0">
              <a:latin typeface="Andes Bold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34311"/>
              </p:ext>
            </p:extLst>
          </p:nvPr>
        </p:nvGraphicFramePr>
        <p:xfrm>
          <a:off x="469724" y="1803747"/>
          <a:ext cx="7928977" cy="2880360"/>
        </p:xfrm>
        <a:graphic>
          <a:graphicData uri="http://schemas.openxmlformats.org/drawingml/2006/table">
            <a:tbl>
              <a:tblPr/>
              <a:tblGrid>
                <a:gridCol w="3760758"/>
                <a:gridCol w="1987750"/>
                <a:gridCol w="2180469"/>
              </a:tblGrid>
              <a:tr h="32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West </a:t>
                      </a:r>
                      <a:r>
                        <a:rPr lang="en-US" b="1" dirty="0" err="1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lunga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 Site</a:t>
                      </a:r>
                      <a:endParaRPr lang="en-US" dirty="0">
                        <a:solidFill>
                          <a:srgbClr val="FFC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err="1" smtClean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Mosi-oa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Tunya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 Site</a:t>
                      </a:r>
                      <a:endParaRPr lang="en-US" dirty="0">
                        <a:solidFill>
                          <a:srgbClr val="FFC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99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Neoen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 / First Solar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6.0150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6.1350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ENEL Green Power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7.7989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7.8390</a:t>
                      </a:r>
                      <a:endParaRPr lang="en-US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Access /  EREN Zambia 1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8.2879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smtClean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+mn-ea"/>
                          <a:cs typeface="+mn-cs"/>
                        </a:rPr>
                        <a:t>8.9509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MULILO Zambia PV1 Consortium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8.4000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smtClean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+mn-ea"/>
                          <a:cs typeface="+mn-cs"/>
                        </a:rPr>
                        <a:t>8.4000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EDF Energies Nouvelles</a:t>
                      </a:r>
                      <a:endParaRPr lang="en-US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10.0400</a:t>
                      </a:r>
                      <a:endParaRPr lang="en-US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+mn-ea"/>
                          <a:cs typeface="+mn-cs"/>
                        </a:rPr>
                        <a:t>9.9850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SEP / AVIC Intl</a:t>
                      </a:r>
                      <a:endParaRPr lang="en-US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10.6000</a:t>
                      </a:r>
                      <a:endParaRPr lang="en-US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10.6000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7520" y="4985135"/>
            <a:ext cx="7861181" cy="719245"/>
          </a:xfrm>
          <a:prstGeom prst="rect">
            <a:avLst/>
          </a:prstGeom>
          <a:solidFill>
            <a:srgbClr val="255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buClrTx/>
              <a:buSzTx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r>
              <a:rPr lang="en-US" sz="2400" dirty="0">
                <a:solidFill>
                  <a:srgbClr val="FFC000"/>
                </a:solidFill>
              </a:rPr>
              <a:t>6.0c/kWh non-indexed is equivalent to an average in current dollars over contract life of </a:t>
            </a:r>
            <a:r>
              <a:rPr lang="en-US" sz="2400" b="1" u="sng" dirty="0">
                <a:solidFill>
                  <a:srgbClr val="FFC000"/>
                </a:solidFill>
              </a:rPr>
              <a:t>4.7c/kWh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724" y="985785"/>
            <a:ext cx="828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B0F0"/>
                </a:solidFill>
                <a:latin typeface="Andes" panose="02000000000000000000" pitchFamily="50" charset="0"/>
                <a:ea typeface="+mj-ea"/>
                <a:cs typeface="Arial" pitchFamily="34" charset="0"/>
              </a:rPr>
              <a:t>Projects were developed and tender was prepared and executed to conclusion in </a:t>
            </a:r>
            <a:r>
              <a:rPr lang="en-US" sz="2400" b="1" u="sng" dirty="0">
                <a:solidFill>
                  <a:srgbClr val="00B0F0"/>
                </a:solidFill>
                <a:latin typeface="Andes" panose="02000000000000000000" pitchFamily="50" charset="0"/>
                <a:ea typeface="+mj-ea"/>
                <a:cs typeface="Arial" pitchFamily="34" charset="0"/>
              </a:rPr>
              <a:t>9 months</a:t>
            </a:r>
          </a:p>
        </p:txBody>
      </p:sp>
    </p:spTree>
    <p:extLst>
      <p:ext uri="{BB962C8B-B14F-4D97-AF65-F5344CB8AC3E}">
        <p14:creationId xmlns:p14="http://schemas.microsoft.com/office/powerpoint/2010/main" val="19013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6029" y="78419"/>
            <a:ext cx="884224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pPr algn="l">
              <a:buNone/>
            </a:pPr>
            <a:r>
              <a:rPr lang="en-US" sz="2500" dirty="0" smtClean="0">
                <a:latin typeface="Andes Bold" panose="02000000000000000000" pitchFamily="50" charset="0"/>
              </a:rPr>
              <a:t>How Scaling Solar in Zambia stacks up relative to regional benchmarks</a:t>
            </a:r>
            <a:endParaRPr lang="en-US" sz="2500" dirty="0">
              <a:latin typeface="Andes Bold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54" y="1011337"/>
            <a:ext cx="9177814" cy="512551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212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89191</TotalTime>
  <Words>1266</Words>
  <Application>Microsoft Office PowerPoint</Application>
  <PresentationFormat>On-screen Show (4:3)</PresentationFormat>
  <Paragraphs>209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SimSun-ExtB</vt:lpstr>
      <vt:lpstr>Andes</vt:lpstr>
      <vt:lpstr>Andes Bold</vt:lpstr>
      <vt:lpstr>Arial</vt:lpstr>
      <vt:lpstr>Symbol</vt:lpstr>
      <vt:lpstr>Times New Roman</vt:lpstr>
      <vt:lpstr>Trebuchet MS</vt:lpstr>
      <vt:lpstr>Wingdings</vt:lpstr>
      <vt:lpstr>ヒラギノ角ゴ Pro W3</vt:lpstr>
      <vt:lpstr>Default Design</vt:lpstr>
      <vt:lpstr>Scaling Solar:  A World Bank Group solution to rapidly expand private investment  in utility-scale solar PV </vt:lpstr>
      <vt:lpstr>Solar power generation has reached a tipping point</vt:lpstr>
      <vt:lpstr>PowerPoint Presentation</vt:lpstr>
      <vt:lpstr>Scale, standardization &amp; competition are needed</vt:lpstr>
      <vt:lpstr>The WBG solution: A “One-Stop-Shop” offering</vt:lpstr>
      <vt:lpstr>PowerPoint Presentation</vt:lpstr>
      <vt:lpstr>PowerPoint Presentation</vt:lpstr>
      <vt:lpstr>PowerPoint Presentation</vt:lpstr>
      <vt:lpstr>PowerPoint Presentation</vt:lpstr>
      <vt:lpstr>How will it work? Scaling Solar’s 5 steps</vt:lpstr>
      <vt:lpstr>PowerPoint Presentation</vt:lpstr>
      <vt:lpstr>What are the benefits? </vt:lpstr>
      <vt:lpstr>PowerPoint Presentation</vt:lpstr>
      <vt:lpstr>PowerPoint Presentation</vt:lpstr>
      <vt:lpstr>PowerPoint Presentation</vt:lpstr>
      <vt:lpstr>PowerPoint Presentation</vt:lpstr>
    </vt:vector>
  </TitlesOfParts>
  <Company>CVI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Gralla</dc:creator>
  <cp:lastModifiedBy>Aziza Mohammed</cp:lastModifiedBy>
  <cp:revision>4219</cp:revision>
  <cp:lastPrinted>2017-01-13T19:59:52Z</cp:lastPrinted>
  <dcterms:created xsi:type="dcterms:W3CDTF">2007-03-26T18:34:25Z</dcterms:created>
  <dcterms:modified xsi:type="dcterms:W3CDTF">2017-01-13T20:03:59Z</dcterms:modified>
</cp:coreProperties>
</file>