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5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560" r:id="rId2"/>
    <p:sldId id="881" r:id="rId3"/>
    <p:sldId id="876" r:id="rId4"/>
    <p:sldId id="829" r:id="rId5"/>
    <p:sldId id="866" r:id="rId6"/>
    <p:sldId id="879" r:id="rId7"/>
    <p:sldId id="880" r:id="rId8"/>
    <p:sldId id="841" r:id="rId9"/>
    <p:sldId id="867" r:id="rId1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50000"/>
      </a:spcBef>
      <a:spcAft>
        <a:spcPct val="0"/>
      </a:spcAft>
      <a:buChar char="•"/>
      <a:defRPr sz="1300" kern="1200">
        <a:solidFill>
          <a:schemeClr val="tx1"/>
        </a:solidFill>
        <a:latin typeface="Trebuchet MS" pitchFamily="34" charset="0"/>
        <a:ea typeface="+mn-ea"/>
        <a:cs typeface="Times New Roman" pitchFamily="18" charset="0"/>
      </a:defRPr>
    </a:lvl1pPr>
    <a:lvl2pPr marL="457200" algn="l" rtl="0" fontAlgn="base">
      <a:spcBef>
        <a:spcPct val="50000"/>
      </a:spcBef>
      <a:spcAft>
        <a:spcPct val="0"/>
      </a:spcAft>
      <a:buChar char="•"/>
      <a:defRPr sz="1300" kern="1200">
        <a:solidFill>
          <a:schemeClr val="tx1"/>
        </a:solidFill>
        <a:latin typeface="Trebuchet MS" pitchFamily="34" charset="0"/>
        <a:ea typeface="+mn-ea"/>
        <a:cs typeface="Times New Roman" pitchFamily="18" charset="0"/>
      </a:defRPr>
    </a:lvl2pPr>
    <a:lvl3pPr marL="914400" algn="l" rtl="0" fontAlgn="base">
      <a:spcBef>
        <a:spcPct val="50000"/>
      </a:spcBef>
      <a:spcAft>
        <a:spcPct val="0"/>
      </a:spcAft>
      <a:buChar char="•"/>
      <a:defRPr sz="1300" kern="1200">
        <a:solidFill>
          <a:schemeClr val="tx1"/>
        </a:solidFill>
        <a:latin typeface="Trebuchet MS" pitchFamily="34" charset="0"/>
        <a:ea typeface="+mn-ea"/>
        <a:cs typeface="Times New Roman" pitchFamily="18" charset="0"/>
      </a:defRPr>
    </a:lvl3pPr>
    <a:lvl4pPr marL="1371600" algn="l" rtl="0" fontAlgn="base">
      <a:spcBef>
        <a:spcPct val="50000"/>
      </a:spcBef>
      <a:spcAft>
        <a:spcPct val="0"/>
      </a:spcAft>
      <a:buChar char="•"/>
      <a:defRPr sz="1300" kern="1200">
        <a:solidFill>
          <a:schemeClr val="tx1"/>
        </a:solidFill>
        <a:latin typeface="Trebuchet MS" pitchFamily="34" charset="0"/>
        <a:ea typeface="+mn-ea"/>
        <a:cs typeface="Times New Roman" pitchFamily="18" charset="0"/>
      </a:defRPr>
    </a:lvl4pPr>
    <a:lvl5pPr marL="1828800" algn="l" rtl="0" fontAlgn="base">
      <a:spcBef>
        <a:spcPct val="50000"/>
      </a:spcBef>
      <a:spcAft>
        <a:spcPct val="0"/>
      </a:spcAft>
      <a:buChar char="•"/>
      <a:defRPr sz="1300" kern="1200">
        <a:solidFill>
          <a:schemeClr val="tx1"/>
        </a:solidFill>
        <a:latin typeface="Trebuchet MS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Trebuchet MS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Trebuchet MS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Trebuchet MS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Trebuchet MS" pitchFamily="34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54">
          <p15:clr>
            <a:srgbClr val="A4A3A4"/>
          </p15:clr>
        </p15:guide>
        <p15:guide id="2" pos="791">
          <p15:clr>
            <a:srgbClr val="A4A3A4"/>
          </p15:clr>
        </p15:guide>
        <p15:guide id="3" pos="34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am Muchira" initials="EM" lastIdx="3" clrIdx="0"/>
  <p:cmAuthor id="1" name="ERobins1" initials="E" lastIdx="1" clrIdx="1"/>
  <p:cmAuthor id="2" name="sboateng" initials="s" lastIdx="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17375E"/>
    <a:srgbClr val="FFFFFF"/>
    <a:srgbClr val="0099FF"/>
    <a:srgbClr val="255997"/>
    <a:srgbClr val="ABDDFF"/>
    <a:srgbClr val="508CD4"/>
    <a:srgbClr val="3278CC"/>
    <a:srgbClr val="00783C"/>
    <a:srgbClr val="E1EA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05" autoAdjust="0"/>
    <p:restoredTop sz="90421" autoAdjust="0"/>
  </p:normalViewPr>
  <p:slideViewPr>
    <p:cSldViewPr snapToGrid="0">
      <p:cViewPr varScale="1">
        <p:scale>
          <a:sx n="61" d="100"/>
          <a:sy n="61" d="100"/>
        </p:scale>
        <p:origin x="1320" y="43"/>
      </p:cViewPr>
      <p:guideLst>
        <p:guide orient="horz" pos="754"/>
        <p:guide pos="791"/>
        <p:guide pos="3419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12300"/>
    </p:cViewPr>
  </p:sorterViewPr>
  <p:notesViewPr>
    <p:cSldViewPr snapToGrid="0">
      <p:cViewPr varScale="1">
        <p:scale>
          <a:sx n="87" d="100"/>
          <a:sy n="87" d="100"/>
        </p:scale>
        <p:origin x="-3780" y="-78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Robins\AppData\Local\Microsoft\Windows\Temporary%20Internet%20Files\Content.Outlook\JP448JXR\Scaling%20Sola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Sheet1!$B$46</c:f>
              <c:strCache>
                <c:ptCount val="1"/>
                <c:pt idx="0">
                  <c:v>PV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34AABA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</c:dPt>
          <c:cat>
            <c:strRef>
              <c:f>Sheet1!$A$47:$A$50</c:f>
              <c:strCache>
                <c:ptCount val="4"/>
                <c:pt idx="0">
                  <c:v>Round 1</c:v>
                </c:pt>
                <c:pt idx="1">
                  <c:v>Round 2</c:v>
                </c:pt>
                <c:pt idx="2">
                  <c:v>Round 3</c:v>
                </c:pt>
                <c:pt idx="3">
                  <c:v>Round 4</c:v>
                </c:pt>
              </c:strCache>
            </c:strRef>
          </c:cat>
          <c:val>
            <c:numRef>
              <c:f>Sheet1!$B$47:$B$50</c:f>
              <c:numCache>
                <c:formatCode>0.0</c:formatCode>
                <c:ptCount val="4"/>
                <c:pt idx="0" formatCode="General">
                  <c:v>3.3</c:v>
                </c:pt>
                <c:pt idx="1">
                  <c:v>1.96</c:v>
                </c:pt>
                <c:pt idx="2">
                  <c:v>1.05</c:v>
                </c:pt>
                <c:pt idx="3">
                  <c:v>0.78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overlap val="-31"/>
        <c:axId val="359645968"/>
        <c:axId val="359646360"/>
      </c:barChart>
      <c:catAx>
        <c:axId val="359645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9646360"/>
        <c:crosses val="autoZero"/>
        <c:auto val="1"/>
        <c:lblAlgn val="ctr"/>
        <c:lblOffset val="100"/>
        <c:noMultiLvlLbl val="0"/>
      </c:catAx>
      <c:valAx>
        <c:axId val="359646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9645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3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38372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0" tIns="46580" rIns="93160" bIns="46580" numCol="1" anchor="t" anchorCtr="0" compatLnSpc="1">
            <a:prstTxWarp prst="textNoShape">
              <a:avLst/>
            </a:prstTxWarp>
          </a:bodyPr>
          <a:lstStyle>
            <a:lvl1pPr defTabSz="931567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032" y="0"/>
            <a:ext cx="3038371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0" tIns="46580" rIns="93160" bIns="46580" numCol="1" anchor="t" anchorCtr="0" compatLnSpc="1">
            <a:prstTxWarp prst="textNoShape">
              <a:avLst/>
            </a:prstTxWarp>
          </a:bodyPr>
          <a:lstStyle>
            <a:lvl1pPr algn="r" defTabSz="931567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31584"/>
            <a:ext cx="3038372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0" tIns="46580" rIns="93160" bIns="46580" numCol="1" anchor="b" anchorCtr="0" compatLnSpc="1">
            <a:prstTxWarp prst="textNoShape">
              <a:avLst/>
            </a:prstTxWarp>
          </a:bodyPr>
          <a:lstStyle>
            <a:lvl1pPr defTabSz="931567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032" y="8831584"/>
            <a:ext cx="3038371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0" tIns="46580" rIns="93160" bIns="46580" numCol="1" anchor="b" anchorCtr="0" compatLnSpc="1">
            <a:prstTxWarp prst="textNoShape">
              <a:avLst/>
            </a:prstTxWarp>
          </a:bodyPr>
          <a:lstStyle>
            <a:lvl1pPr algn="r" defTabSz="931567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0126F3F5-B612-4A01-80D5-64F97FF313F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333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38372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0" tIns="46580" rIns="93160" bIns="46580" numCol="1" anchor="t" anchorCtr="0" compatLnSpc="1">
            <a:prstTxWarp prst="textNoShape">
              <a:avLst/>
            </a:prstTxWarp>
          </a:bodyPr>
          <a:lstStyle>
            <a:lvl1pPr defTabSz="931567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032" y="0"/>
            <a:ext cx="3038371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0" tIns="46580" rIns="93160" bIns="46580" numCol="1" anchor="t" anchorCtr="0" compatLnSpc="1">
            <a:prstTxWarp prst="textNoShape">
              <a:avLst/>
            </a:prstTxWarp>
          </a:bodyPr>
          <a:lstStyle>
            <a:lvl1pPr algn="r" defTabSz="931567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661" y="4415790"/>
            <a:ext cx="5143084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0" tIns="46580" rIns="93160" bIns="465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31584"/>
            <a:ext cx="3038372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0" tIns="46580" rIns="93160" bIns="46580" numCol="1" anchor="b" anchorCtr="0" compatLnSpc="1">
            <a:prstTxWarp prst="textNoShape">
              <a:avLst/>
            </a:prstTxWarp>
          </a:bodyPr>
          <a:lstStyle>
            <a:lvl1pPr defTabSz="931567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032" y="8831584"/>
            <a:ext cx="3038371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0" tIns="46580" rIns="93160" bIns="46580" numCol="1" anchor="b" anchorCtr="0" compatLnSpc="1">
            <a:prstTxWarp prst="textNoShape">
              <a:avLst/>
            </a:prstTxWarp>
          </a:bodyPr>
          <a:lstStyle>
            <a:lvl1pPr algn="r" defTabSz="931567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1D1E3F52-5D7C-4243-BA1C-48D7E01975A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9159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E3F52-5D7C-4243-BA1C-48D7E01975A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189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E3F52-5D7C-4243-BA1C-48D7E01975A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099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E3F52-5D7C-4243-BA1C-48D7E01975A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123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E3F52-5D7C-4243-BA1C-48D7E01975A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103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E3F52-5D7C-4243-BA1C-48D7E01975A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836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1425"/>
          <p:cNvSpPr>
            <a:spLocks noChangeArrowheads="1"/>
          </p:cNvSpPr>
          <p:nvPr userDrawn="1"/>
        </p:nvSpPr>
        <p:spPr bwMode="auto">
          <a:xfrm>
            <a:off x="0" y="-3175"/>
            <a:ext cx="9144000" cy="250666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grpSp>
        <p:nvGrpSpPr>
          <p:cNvPr id="3732" name="Group 1684"/>
          <p:cNvGrpSpPr>
            <a:grpSpLocks/>
          </p:cNvGrpSpPr>
          <p:nvPr userDrawn="1"/>
        </p:nvGrpSpPr>
        <p:grpSpPr bwMode="auto">
          <a:xfrm flipH="1">
            <a:off x="6376988" y="6350"/>
            <a:ext cx="2767012" cy="2501900"/>
            <a:chOff x="0" y="2744"/>
            <a:chExt cx="1740" cy="1576"/>
          </a:xfrm>
        </p:grpSpPr>
        <p:sp>
          <p:nvSpPr>
            <p:cNvPr id="3733" name="Freeform 1685"/>
            <p:cNvSpPr>
              <a:spLocks/>
            </p:cNvSpPr>
            <p:nvPr userDrawn="1"/>
          </p:nvSpPr>
          <p:spPr bwMode="auto">
            <a:xfrm>
              <a:off x="648" y="2744"/>
              <a:ext cx="1092" cy="15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1" y="176"/>
                </a:cxn>
              </a:cxnLst>
              <a:rect l="0" t="0" r="r" b="b"/>
              <a:pathLst>
                <a:path w="181" h="176">
                  <a:moveTo>
                    <a:pt x="0" y="0"/>
                  </a:moveTo>
                  <a:cubicBezTo>
                    <a:pt x="81" y="32"/>
                    <a:pt x="147" y="96"/>
                    <a:pt x="181" y="176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34" name="Freeform 1686"/>
            <p:cNvSpPr>
              <a:spLocks noEditPoints="1"/>
            </p:cNvSpPr>
            <p:nvPr userDrawn="1"/>
          </p:nvSpPr>
          <p:spPr bwMode="auto">
            <a:xfrm>
              <a:off x="0" y="2744"/>
              <a:ext cx="1401" cy="1576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13" y="176"/>
                </a:cxn>
                <a:cxn ang="0">
                  <a:pos x="168" y="0"/>
                </a:cxn>
                <a:cxn ang="0">
                  <a:pos x="254" y="175"/>
                </a:cxn>
              </a:cxnLst>
              <a:rect l="0" t="0" r="r" b="b"/>
              <a:pathLst>
                <a:path w="254" h="176">
                  <a:moveTo>
                    <a:pt x="0" y="12"/>
                  </a:moveTo>
                  <a:cubicBezTo>
                    <a:pt x="94" y="31"/>
                    <a:pt x="172" y="93"/>
                    <a:pt x="213" y="176"/>
                  </a:cubicBezTo>
                  <a:moveTo>
                    <a:pt x="168" y="0"/>
                  </a:moveTo>
                  <a:cubicBezTo>
                    <a:pt x="210" y="50"/>
                    <a:pt x="240" y="110"/>
                    <a:pt x="254" y="175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07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953000" y="4953000"/>
            <a:ext cx="4191000" cy="228600"/>
          </a:xfrm>
        </p:spPr>
        <p:txBody>
          <a:bodyPr/>
          <a:lstStyle>
            <a:lvl1pPr marL="0" indent="0">
              <a:buFontTx/>
              <a:buNone/>
              <a:defRPr sz="900">
                <a:solidFill>
                  <a:srgbClr val="215477"/>
                </a:solidFill>
              </a:defRPr>
            </a:lvl1pPr>
          </a:lstStyle>
          <a:p>
            <a:r>
              <a:rPr lang="en-US"/>
              <a:t>Potential strategic partnership</a:t>
            </a:r>
          </a:p>
        </p:txBody>
      </p:sp>
      <p:sp>
        <p:nvSpPr>
          <p:cNvPr id="3076" name="Rectangle 1028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3077" name="Rectangle 102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078" name="Rectangle 103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algn="r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C23EEC2B-BDE7-4FF8-8B63-B35994BA0CC8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3082" name="Rectangle 1034"/>
          <p:cNvSpPr>
            <a:spLocks noChangeArrowheads="1"/>
          </p:cNvSpPr>
          <p:nvPr userDrawn="1"/>
        </p:nvSpPr>
        <p:spPr bwMode="auto">
          <a:xfrm>
            <a:off x="236538" y="-9525"/>
            <a:ext cx="8912225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34" name="Line 1086"/>
          <p:cNvSpPr>
            <a:spLocks noChangeShapeType="1"/>
          </p:cNvSpPr>
          <p:nvPr userDrawn="1"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35" name="Line 1087"/>
          <p:cNvSpPr>
            <a:spLocks noChangeShapeType="1"/>
          </p:cNvSpPr>
          <p:nvPr userDrawn="1"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36" name="Rectangle 1088"/>
          <p:cNvSpPr>
            <a:spLocks noChangeArrowheads="1"/>
          </p:cNvSpPr>
          <p:nvPr userDrawn="1"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37" name="Rectangle 1089"/>
          <p:cNvSpPr>
            <a:spLocks noChangeArrowheads="1"/>
          </p:cNvSpPr>
          <p:nvPr userDrawn="1"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46" name="Freeform 1098"/>
          <p:cNvSpPr>
            <a:spLocks/>
          </p:cNvSpPr>
          <p:nvPr userDrawn="1"/>
        </p:nvSpPr>
        <p:spPr bwMode="auto">
          <a:xfrm>
            <a:off x="487363" y="617538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63" name="Freeform 1115"/>
          <p:cNvSpPr>
            <a:spLocks/>
          </p:cNvSpPr>
          <p:nvPr userDrawn="1"/>
        </p:nvSpPr>
        <p:spPr bwMode="auto">
          <a:xfrm>
            <a:off x="458788" y="473075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68" name="Freeform 1120"/>
          <p:cNvSpPr>
            <a:spLocks/>
          </p:cNvSpPr>
          <p:nvPr userDrawn="1"/>
        </p:nvSpPr>
        <p:spPr bwMode="auto">
          <a:xfrm>
            <a:off x="458788" y="463550"/>
            <a:ext cx="317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82" name="Freeform 1134"/>
          <p:cNvSpPr>
            <a:spLocks/>
          </p:cNvSpPr>
          <p:nvPr userDrawn="1"/>
        </p:nvSpPr>
        <p:spPr bwMode="auto">
          <a:xfrm>
            <a:off x="703263" y="514350"/>
            <a:ext cx="3175" cy="6350"/>
          </a:xfrm>
          <a:custGeom>
            <a:avLst/>
            <a:gdLst/>
            <a:ahLst/>
            <a:cxnLst>
              <a:cxn ang="0">
                <a:pos x="2" y="4"/>
              </a:cxn>
              <a:cxn ang="0">
                <a:pos x="2" y="4"/>
              </a:cxn>
              <a:cxn ang="0">
                <a:pos x="2" y="4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4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2" y="4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89" name="Freeform 1141"/>
          <p:cNvSpPr>
            <a:spLocks/>
          </p:cNvSpPr>
          <p:nvPr userDrawn="1"/>
        </p:nvSpPr>
        <p:spPr bwMode="auto">
          <a:xfrm>
            <a:off x="706438" y="479425"/>
            <a:ext cx="1587" cy="635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</a:cxnLst>
            <a:rect l="0" t="0" r="r" b="b"/>
            <a:pathLst>
              <a:path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96" name="Freeform 1148"/>
          <p:cNvSpPr>
            <a:spLocks/>
          </p:cNvSpPr>
          <p:nvPr userDrawn="1"/>
        </p:nvSpPr>
        <p:spPr bwMode="auto">
          <a:xfrm>
            <a:off x="693738" y="460375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98" name="Freeform 1150"/>
          <p:cNvSpPr>
            <a:spLocks/>
          </p:cNvSpPr>
          <p:nvPr userDrawn="1"/>
        </p:nvSpPr>
        <p:spPr bwMode="auto">
          <a:xfrm>
            <a:off x="684213" y="447675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200" name="Freeform 1152"/>
          <p:cNvSpPr>
            <a:spLocks/>
          </p:cNvSpPr>
          <p:nvPr userDrawn="1"/>
        </p:nvSpPr>
        <p:spPr bwMode="auto">
          <a:xfrm>
            <a:off x="684213" y="447675"/>
            <a:ext cx="3175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202" name="Freeform 1154"/>
          <p:cNvSpPr>
            <a:spLocks/>
          </p:cNvSpPr>
          <p:nvPr userDrawn="1"/>
        </p:nvSpPr>
        <p:spPr bwMode="auto">
          <a:xfrm>
            <a:off x="665163" y="434975"/>
            <a:ext cx="3175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204" name="Freeform 1156"/>
          <p:cNvSpPr>
            <a:spLocks/>
          </p:cNvSpPr>
          <p:nvPr userDrawn="1"/>
        </p:nvSpPr>
        <p:spPr bwMode="auto">
          <a:xfrm>
            <a:off x="665163" y="431800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211" name="Freeform 1163"/>
          <p:cNvSpPr>
            <a:spLocks/>
          </p:cNvSpPr>
          <p:nvPr userDrawn="1"/>
        </p:nvSpPr>
        <p:spPr bwMode="auto">
          <a:xfrm>
            <a:off x="611188" y="415925"/>
            <a:ext cx="6350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2" y="2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220" name="Freeform 1172"/>
          <p:cNvSpPr>
            <a:spLocks/>
          </p:cNvSpPr>
          <p:nvPr userDrawn="1"/>
        </p:nvSpPr>
        <p:spPr bwMode="auto">
          <a:xfrm>
            <a:off x="582613" y="476250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225" name="Freeform 1177"/>
          <p:cNvSpPr>
            <a:spLocks/>
          </p:cNvSpPr>
          <p:nvPr userDrawn="1"/>
        </p:nvSpPr>
        <p:spPr bwMode="auto">
          <a:xfrm>
            <a:off x="557213" y="534988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228" name="Freeform 1180"/>
          <p:cNvSpPr>
            <a:spLocks/>
          </p:cNvSpPr>
          <p:nvPr userDrawn="1"/>
        </p:nvSpPr>
        <p:spPr bwMode="auto">
          <a:xfrm>
            <a:off x="560388" y="530225"/>
            <a:ext cx="3175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0" y="3"/>
              </a:cxn>
              <a:cxn ang="0">
                <a:pos x="2" y="3"/>
              </a:cxn>
              <a:cxn ang="0">
                <a:pos x="2" y="3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2" y="3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235" name="Line 1187"/>
          <p:cNvSpPr>
            <a:spLocks noChangeShapeType="1"/>
          </p:cNvSpPr>
          <p:nvPr userDrawn="1"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236" name="Line 1188"/>
          <p:cNvSpPr>
            <a:spLocks noChangeShapeType="1"/>
          </p:cNvSpPr>
          <p:nvPr userDrawn="1"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256" name="Freeform 1208"/>
          <p:cNvSpPr>
            <a:spLocks/>
          </p:cNvSpPr>
          <p:nvPr userDrawn="1"/>
        </p:nvSpPr>
        <p:spPr bwMode="auto">
          <a:xfrm>
            <a:off x="595313" y="55721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258" name="Freeform 1210"/>
          <p:cNvSpPr>
            <a:spLocks/>
          </p:cNvSpPr>
          <p:nvPr userDrawn="1"/>
        </p:nvSpPr>
        <p:spPr bwMode="auto">
          <a:xfrm>
            <a:off x="595313" y="557213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262" name="Freeform 1214"/>
          <p:cNvSpPr>
            <a:spLocks/>
          </p:cNvSpPr>
          <p:nvPr userDrawn="1"/>
        </p:nvSpPr>
        <p:spPr bwMode="auto">
          <a:xfrm>
            <a:off x="595313" y="557213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263" name="Rectangle 1215"/>
          <p:cNvSpPr>
            <a:spLocks noChangeArrowheads="1"/>
          </p:cNvSpPr>
          <p:nvPr userDrawn="1"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265" name="Freeform 1217"/>
          <p:cNvSpPr>
            <a:spLocks/>
          </p:cNvSpPr>
          <p:nvPr userDrawn="1"/>
        </p:nvSpPr>
        <p:spPr bwMode="auto">
          <a:xfrm>
            <a:off x="595313" y="62706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267" name="Freeform 1219"/>
          <p:cNvSpPr>
            <a:spLocks/>
          </p:cNvSpPr>
          <p:nvPr userDrawn="1"/>
        </p:nvSpPr>
        <p:spPr bwMode="auto">
          <a:xfrm>
            <a:off x="731838" y="541338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269" name="Freeform 1221"/>
          <p:cNvSpPr>
            <a:spLocks/>
          </p:cNvSpPr>
          <p:nvPr userDrawn="1"/>
        </p:nvSpPr>
        <p:spPr bwMode="auto">
          <a:xfrm>
            <a:off x="731838" y="541338"/>
            <a:ext cx="3175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282" name="Freeform 1234"/>
          <p:cNvSpPr>
            <a:spLocks/>
          </p:cNvSpPr>
          <p:nvPr userDrawn="1"/>
        </p:nvSpPr>
        <p:spPr bwMode="auto">
          <a:xfrm>
            <a:off x="722313" y="550863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285" name="Line 1237"/>
          <p:cNvSpPr>
            <a:spLocks noChangeShapeType="1"/>
          </p:cNvSpPr>
          <p:nvPr userDrawn="1"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286" name="Line 1238"/>
          <p:cNvSpPr>
            <a:spLocks noChangeShapeType="1"/>
          </p:cNvSpPr>
          <p:nvPr userDrawn="1"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288" name="Freeform 1240"/>
          <p:cNvSpPr>
            <a:spLocks/>
          </p:cNvSpPr>
          <p:nvPr userDrawn="1"/>
        </p:nvSpPr>
        <p:spPr bwMode="auto">
          <a:xfrm>
            <a:off x="728663" y="541338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291" name="Freeform 1243"/>
          <p:cNvSpPr>
            <a:spLocks/>
          </p:cNvSpPr>
          <p:nvPr userDrawn="1"/>
        </p:nvSpPr>
        <p:spPr bwMode="auto">
          <a:xfrm>
            <a:off x="728663" y="538163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294" name="Freeform 1246"/>
          <p:cNvSpPr>
            <a:spLocks/>
          </p:cNvSpPr>
          <p:nvPr userDrawn="1"/>
        </p:nvSpPr>
        <p:spPr bwMode="auto">
          <a:xfrm>
            <a:off x="725488" y="547688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298" name="Freeform 1250"/>
          <p:cNvSpPr>
            <a:spLocks/>
          </p:cNvSpPr>
          <p:nvPr userDrawn="1"/>
        </p:nvSpPr>
        <p:spPr bwMode="auto">
          <a:xfrm>
            <a:off x="731838" y="530225"/>
            <a:ext cx="3175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300" name="Freeform 1252"/>
          <p:cNvSpPr>
            <a:spLocks/>
          </p:cNvSpPr>
          <p:nvPr userDrawn="1"/>
        </p:nvSpPr>
        <p:spPr bwMode="auto">
          <a:xfrm>
            <a:off x="731838" y="527050"/>
            <a:ext cx="3175" cy="7938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303" name="Freeform 1255"/>
          <p:cNvSpPr>
            <a:spLocks/>
          </p:cNvSpPr>
          <p:nvPr userDrawn="1"/>
        </p:nvSpPr>
        <p:spPr bwMode="auto">
          <a:xfrm>
            <a:off x="712788" y="550863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304" name="Rectangle 1256"/>
          <p:cNvSpPr>
            <a:spLocks noChangeArrowheads="1"/>
          </p:cNvSpPr>
          <p:nvPr userDrawn="1"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306" name="Freeform 1258"/>
          <p:cNvSpPr>
            <a:spLocks/>
          </p:cNvSpPr>
          <p:nvPr userDrawn="1"/>
        </p:nvSpPr>
        <p:spPr bwMode="auto">
          <a:xfrm>
            <a:off x="722313" y="55086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314" name="Freeform 1266"/>
          <p:cNvSpPr>
            <a:spLocks/>
          </p:cNvSpPr>
          <p:nvPr userDrawn="1"/>
        </p:nvSpPr>
        <p:spPr bwMode="auto">
          <a:xfrm>
            <a:off x="728663" y="534988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317" name="Freeform 1269"/>
          <p:cNvSpPr>
            <a:spLocks/>
          </p:cNvSpPr>
          <p:nvPr userDrawn="1"/>
        </p:nvSpPr>
        <p:spPr bwMode="auto">
          <a:xfrm>
            <a:off x="728663" y="530225"/>
            <a:ext cx="3175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318" name="Line 1270"/>
          <p:cNvSpPr>
            <a:spLocks noChangeShapeType="1"/>
          </p:cNvSpPr>
          <p:nvPr userDrawn="1"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319" name="Line 1271"/>
          <p:cNvSpPr>
            <a:spLocks noChangeShapeType="1"/>
          </p:cNvSpPr>
          <p:nvPr userDrawn="1"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320" name="Rectangle 1272"/>
          <p:cNvSpPr>
            <a:spLocks noChangeArrowheads="1"/>
          </p:cNvSpPr>
          <p:nvPr userDrawn="1"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321" name="Rectangle 1273"/>
          <p:cNvSpPr>
            <a:spLocks noChangeArrowheads="1"/>
          </p:cNvSpPr>
          <p:nvPr userDrawn="1"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322" name="Line 1274"/>
          <p:cNvSpPr>
            <a:spLocks noChangeShapeType="1"/>
          </p:cNvSpPr>
          <p:nvPr userDrawn="1"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323" name="Line 1275"/>
          <p:cNvSpPr>
            <a:spLocks noChangeShapeType="1"/>
          </p:cNvSpPr>
          <p:nvPr userDrawn="1"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325" name="Freeform 1277"/>
          <p:cNvSpPr>
            <a:spLocks/>
          </p:cNvSpPr>
          <p:nvPr userDrawn="1"/>
        </p:nvSpPr>
        <p:spPr bwMode="auto">
          <a:xfrm>
            <a:off x="728663" y="523875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335" name="Freeform 1287"/>
          <p:cNvSpPr>
            <a:spLocks/>
          </p:cNvSpPr>
          <p:nvPr userDrawn="1"/>
        </p:nvSpPr>
        <p:spPr bwMode="auto">
          <a:xfrm>
            <a:off x="719138" y="514350"/>
            <a:ext cx="317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338" name="Freeform 1290"/>
          <p:cNvSpPr>
            <a:spLocks/>
          </p:cNvSpPr>
          <p:nvPr userDrawn="1"/>
        </p:nvSpPr>
        <p:spPr bwMode="auto">
          <a:xfrm>
            <a:off x="719138" y="517525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383" name="Rectangle 1335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384" name="Rectangle 1336"/>
          <p:cNvSpPr>
            <a:spLocks noChangeArrowheads="1"/>
          </p:cNvSpPr>
          <p:nvPr userDrawn="1"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385" name="Rectangle 1337"/>
          <p:cNvSpPr>
            <a:spLocks noChangeArrowheads="1"/>
          </p:cNvSpPr>
          <p:nvPr userDrawn="1"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388" name="Rectangle 1340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389" name="Rectangle 1341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390" name="Rectangle 1342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391" name="Rectangle 1343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392" name="Rectangle 1344"/>
          <p:cNvSpPr>
            <a:spLocks noChangeArrowheads="1"/>
          </p:cNvSpPr>
          <p:nvPr userDrawn="1"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1" name="Rectangle 1680"/>
          <p:cNvSpPr>
            <a:spLocks noChangeArrowheads="1"/>
          </p:cNvSpPr>
          <p:nvPr userDrawn="1"/>
        </p:nvSpPr>
        <p:spPr bwMode="auto">
          <a:xfrm>
            <a:off x="0" y="6669088"/>
            <a:ext cx="9144000" cy="200025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3" name="Picture 2" descr="ScalingSolar-horizontal-WBG-white-yello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05" y="904246"/>
            <a:ext cx="5506653" cy="5277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 bwMode="auto">
          <a:xfrm>
            <a:off x="7259637" y="6420367"/>
            <a:ext cx="1884363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8DF450-7B72-4FFE-B779-7EBFC63C62A4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+mn-ea"/>
                <a:cs typeface="Times New Roman" pitchFamily="18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871538"/>
            <a:ext cx="1943100" cy="5224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871538"/>
            <a:ext cx="5676900" cy="5224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 bwMode="auto">
          <a:xfrm>
            <a:off x="7259637" y="6420367"/>
            <a:ext cx="1884363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8DF450-7B72-4FFE-B779-7EBFC63C62A4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+mn-ea"/>
                <a:cs typeface="Times New Roman" pitchFamily="18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680"/>
          <p:cNvSpPr>
            <a:spLocks noChangeArrowheads="1"/>
          </p:cNvSpPr>
          <p:nvPr userDrawn="1"/>
        </p:nvSpPr>
        <p:spPr bwMode="auto">
          <a:xfrm>
            <a:off x="0" y="6219060"/>
            <a:ext cx="9144000" cy="639295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 bwMode="auto">
          <a:xfrm>
            <a:off x="7259637" y="6420367"/>
            <a:ext cx="1884363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8DF450-7B72-4FFE-B779-7EBFC63C62A4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+mn-ea"/>
                <a:cs typeface="Times New Roman" pitchFamily="18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+mn-ea"/>
              <a:cs typeface="Times New Roman" pitchFamily="18" charset="0"/>
            </a:endParaRPr>
          </a:p>
        </p:txBody>
      </p:sp>
      <p:pic>
        <p:nvPicPr>
          <p:cNvPr id="8" name="Picture 7" descr="ScalingSolar-horizontal-WBG-white-yello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00" y="6374569"/>
            <a:ext cx="3492291" cy="334678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-5318" y="891015"/>
            <a:ext cx="9184943" cy="9144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fr-FR" sz="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 bwMode="auto">
          <a:xfrm>
            <a:off x="7259637" y="6420367"/>
            <a:ext cx="1884363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8DF450-7B72-4FFE-B779-7EBFC63C62A4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+mn-ea"/>
                <a:cs typeface="Times New Roman" pitchFamily="18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 bwMode="auto">
          <a:xfrm>
            <a:off x="7259637" y="6420367"/>
            <a:ext cx="1884363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8DF450-7B72-4FFE-B779-7EBFC63C62A4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+mn-ea"/>
                <a:cs typeface="Times New Roman" pitchFamily="18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 bwMode="auto">
          <a:xfrm>
            <a:off x="7259637" y="6420367"/>
            <a:ext cx="1884363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8DF450-7B72-4FFE-B779-7EBFC63C62A4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+mn-ea"/>
                <a:cs typeface="Times New Roman" pitchFamily="18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 bwMode="auto">
          <a:xfrm>
            <a:off x="7259637" y="6420367"/>
            <a:ext cx="1884363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8DF450-7B72-4FFE-B779-7EBFC63C62A4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+mn-ea"/>
                <a:cs typeface="Times New Roman" pitchFamily="18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 bwMode="auto">
          <a:xfrm>
            <a:off x="7259637" y="6420367"/>
            <a:ext cx="1884363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8DF450-7B72-4FFE-B779-7EBFC63C62A4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+mn-ea"/>
                <a:cs typeface="Times New Roman" pitchFamily="18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 bwMode="auto">
          <a:xfrm>
            <a:off x="7259637" y="6420367"/>
            <a:ext cx="1884363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8DF450-7B72-4FFE-B779-7EBFC63C62A4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+mn-ea"/>
                <a:cs typeface="Times New Roman" pitchFamily="18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 bwMode="auto">
          <a:xfrm>
            <a:off x="7259637" y="6420367"/>
            <a:ext cx="1884363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8DF450-7B72-4FFE-B779-7EBFC63C62A4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+mn-ea"/>
                <a:cs typeface="Times New Roman" pitchFamily="18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08"/>
          <p:cNvSpPr>
            <a:spLocks noChangeArrowheads="1"/>
          </p:cNvSpPr>
          <p:nvPr userDrawn="1"/>
        </p:nvSpPr>
        <p:spPr bwMode="auto">
          <a:xfrm>
            <a:off x="0" y="6220620"/>
            <a:ext cx="9144000" cy="64008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grpSp>
        <p:nvGrpSpPr>
          <p:cNvPr id="1138" name="Group 114"/>
          <p:cNvGrpSpPr>
            <a:grpSpLocks/>
          </p:cNvGrpSpPr>
          <p:nvPr/>
        </p:nvGrpSpPr>
        <p:grpSpPr bwMode="auto">
          <a:xfrm flipH="1">
            <a:off x="8175625" y="6142038"/>
            <a:ext cx="968375" cy="714375"/>
            <a:chOff x="0" y="2744"/>
            <a:chExt cx="1740" cy="1576"/>
          </a:xfrm>
        </p:grpSpPr>
        <p:sp>
          <p:nvSpPr>
            <p:cNvPr id="1139" name="Freeform 115"/>
            <p:cNvSpPr>
              <a:spLocks/>
            </p:cNvSpPr>
            <p:nvPr userDrawn="1"/>
          </p:nvSpPr>
          <p:spPr bwMode="auto">
            <a:xfrm>
              <a:off x="648" y="2744"/>
              <a:ext cx="1092" cy="15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1" y="176"/>
                </a:cxn>
              </a:cxnLst>
              <a:rect l="0" t="0" r="r" b="b"/>
              <a:pathLst>
                <a:path w="181" h="176">
                  <a:moveTo>
                    <a:pt x="0" y="0"/>
                  </a:moveTo>
                  <a:cubicBezTo>
                    <a:pt x="81" y="32"/>
                    <a:pt x="147" y="96"/>
                    <a:pt x="181" y="176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40" name="Freeform 116"/>
            <p:cNvSpPr>
              <a:spLocks noEditPoints="1"/>
            </p:cNvSpPr>
            <p:nvPr userDrawn="1"/>
          </p:nvSpPr>
          <p:spPr bwMode="auto">
            <a:xfrm>
              <a:off x="0" y="2744"/>
              <a:ext cx="1401" cy="1576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13" y="176"/>
                </a:cxn>
                <a:cxn ang="0">
                  <a:pos x="168" y="0"/>
                </a:cxn>
                <a:cxn ang="0">
                  <a:pos x="254" y="175"/>
                </a:cxn>
              </a:cxnLst>
              <a:rect l="0" t="0" r="r" b="b"/>
              <a:pathLst>
                <a:path w="254" h="176">
                  <a:moveTo>
                    <a:pt x="0" y="12"/>
                  </a:moveTo>
                  <a:cubicBezTo>
                    <a:pt x="94" y="31"/>
                    <a:pt x="172" y="93"/>
                    <a:pt x="213" y="176"/>
                  </a:cubicBezTo>
                  <a:moveTo>
                    <a:pt x="168" y="0"/>
                  </a:moveTo>
                  <a:cubicBezTo>
                    <a:pt x="210" y="50"/>
                    <a:pt x="240" y="110"/>
                    <a:pt x="254" y="175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71538"/>
            <a:ext cx="7772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73338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5213" y="6400800"/>
            <a:ext cx="1566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 bwMode="auto">
          <a:xfrm>
            <a:off x="7259637" y="6420367"/>
            <a:ext cx="1884363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8DF450-7B72-4FFE-B779-7EBFC63C62A4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+mn-ea"/>
                <a:cs typeface="Times New Roman" pitchFamily="18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+mn-ea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6" y="6325395"/>
            <a:ext cx="2190750" cy="429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 userDrawn="1"/>
        </p:nvSpPr>
        <p:spPr bwMode="auto">
          <a:xfrm>
            <a:off x="0" y="4671802"/>
            <a:ext cx="9144000" cy="20843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2000" b="1">
          <a:solidFill>
            <a:srgbClr val="014C6D"/>
          </a:solidFill>
          <a:latin typeface="Arial" pitchFamily="34" charset="0"/>
          <a:ea typeface="+mj-ea"/>
          <a:cs typeface="Arial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227013" indent="-227013" algn="l" rtl="0" fontAlgn="base">
        <a:lnSpc>
          <a:spcPct val="115000"/>
        </a:lnSpc>
        <a:spcBef>
          <a:spcPct val="20000"/>
        </a:spcBef>
        <a:spcAft>
          <a:spcPct val="0"/>
        </a:spcAft>
        <a:buClr>
          <a:srgbClr val="00783C"/>
        </a:buClr>
        <a:buChar char="•"/>
        <a:defRPr sz="1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783C"/>
        </a:buClr>
        <a:buFont typeface="Wingdings" pitchFamily="2" charset="2"/>
        <a:buChar char="§"/>
        <a:defRPr sz="12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•"/>
        <a:defRPr sz="12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–"/>
        <a:defRPr sz="12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2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png"/><Relationship Id="rId18" Type="http://schemas.openxmlformats.org/officeDocument/2006/relationships/image" Target="../media/image23.jpeg"/><Relationship Id="rId26" Type="http://schemas.openxmlformats.org/officeDocument/2006/relationships/image" Target="../media/image4.png"/><Relationship Id="rId3" Type="http://schemas.openxmlformats.org/officeDocument/2006/relationships/image" Target="../media/image8.png"/><Relationship Id="rId21" Type="http://schemas.openxmlformats.org/officeDocument/2006/relationships/image" Target="../media/image26.jpeg"/><Relationship Id="rId7" Type="http://schemas.openxmlformats.org/officeDocument/2006/relationships/image" Target="../media/image12.jpeg"/><Relationship Id="rId12" Type="http://schemas.openxmlformats.org/officeDocument/2006/relationships/image" Target="../media/image17.png"/><Relationship Id="rId17" Type="http://schemas.openxmlformats.org/officeDocument/2006/relationships/image" Target="../media/image22.jpeg"/><Relationship Id="rId25" Type="http://schemas.openxmlformats.org/officeDocument/2006/relationships/image" Target="../media/image30.png"/><Relationship Id="rId2" Type="http://schemas.openxmlformats.org/officeDocument/2006/relationships/image" Target="../media/image7.jpe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24" Type="http://schemas.openxmlformats.org/officeDocument/2006/relationships/image" Target="../media/image29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gif"/><Relationship Id="rId10" Type="http://schemas.openxmlformats.org/officeDocument/2006/relationships/image" Target="../media/image15.jpeg"/><Relationship Id="rId19" Type="http://schemas.openxmlformats.org/officeDocument/2006/relationships/image" Target="../media/image24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Relationship Id="rId22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Rectangle 16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3645976" y="3943498"/>
            <a:ext cx="5642008" cy="754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>
              <a:spcAft>
                <a:spcPts val="1800"/>
              </a:spcAft>
            </a:pPr>
            <a:r>
              <a:rPr lang="fr-FR" sz="5400" dirty="0" err="1" smtClean="0">
                <a:solidFill>
                  <a:schemeClr val="tx2">
                    <a:lumMod val="75000"/>
                  </a:schemeClr>
                </a:solidFill>
                <a:latin typeface="Andes" panose="02000000000000000000" pitchFamily="50" charset="0"/>
              </a:rPr>
              <a:t>Scaling</a:t>
            </a:r>
            <a:r>
              <a:rPr lang="fr-FR" sz="5400" dirty="0" smtClean="0">
                <a:solidFill>
                  <a:schemeClr val="tx2">
                    <a:lumMod val="75000"/>
                  </a:schemeClr>
                </a:solidFill>
                <a:latin typeface="Andes" panose="02000000000000000000" pitchFamily="50" charset="0"/>
              </a:rPr>
              <a:t> Solar:</a:t>
            </a:r>
            <a:br>
              <a:rPr lang="fr-FR" sz="5400" dirty="0" smtClean="0">
                <a:solidFill>
                  <a:schemeClr val="tx2">
                    <a:lumMod val="75000"/>
                  </a:schemeClr>
                </a:solidFill>
                <a:latin typeface="Andes" panose="02000000000000000000" pitchFamily="50" charset="0"/>
              </a:rPr>
            </a:br>
            <a:r>
              <a:rPr lang="fr-FR" dirty="0" smtClean="0">
                <a:solidFill>
                  <a:srgbClr val="00783C"/>
                </a:solidFill>
                <a:latin typeface="Andes" panose="02000000000000000000" pitchFamily="50" charset="0"/>
              </a:rPr>
              <a:t/>
            </a:r>
            <a:br>
              <a:rPr lang="fr-FR" dirty="0" smtClean="0">
                <a:solidFill>
                  <a:srgbClr val="00783C"/>
                </a:solidFill>
                <a:latin typeface="Andes" panose="02000000000000000000" pitchFamily="50" charset="0"/>
              </a:rPr>
            </a:br>
            <a:r>
              <a:rPr lang="fr-FR" sz="2400" dirty="0" smtClean="0">
                <a:solidFill>
                  <a:srgbClr val="00B0F0"/>
                </a:solidFill>
                <a:latin typeface="Andes" panose="02000000000000000000" pitchFamily="50" charset="0"/>
              </a:rPr>
              <a:t>Une solution du Groupe Banque Mondiale pour permettre le déploiement rapide de centrales solaires photovoltaïques privées en Afrique Subsaharienne</a:t>
            </a:r>
            <a:endParaRPr lang="fr-FR" sz="2400" dirty="0">
              <a:solidFill>
                <a:srgbClr val="00B0F0"/>
              </a:solidFill>
              <a:latin typeface="Andes" panose="02000000000000000000" pitchFamily="50" charset="0"/>
            </a:endParaRPr>
          </a:p>
        </p:txBody>
      </p:sp>
      <p:pic>
        <p:nvPicPr>
          <p:cNvPr id="4" name="Picture 3" descr="00202465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7" r="25157"/>
          <a:stretch/>
        </p:blipFill>
        <p:spPr>
          <a:xfrm>
            <a:off x="-1" y="2506937"/>
            <a:ext cx="3412504" cy="416204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-1" y="721856"/>
            <a:ext cx="6684265" cy="702087"/>
            <a:chOff x="-1" y="721856"/>
            <a:chExt cx="6684265" cy="702087"/>
          </a:xfrm>
        </p:grpSpPr>
        <p:sp>
          <p:nvSpPr>
            <p:cNvPr id="5" name="TextBox 4"/>
            <p:cNvSpPr txBox="1"/>
            <p:nvPr/>
          </p:nvSpPr>
          <p:spPr>
            <a:xfrm>
              <a:off x="-1" y="721856"/>
              <a:ext cx="6684265" cy="702087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397" y="895149"/>
              <a:ext cx="6158410" cy="52879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282986" y="161998"/>
            <a:ext cx="856020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2400" b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  <a:lvl2pPr algn="ctr">
              <a:spcBef>
                <a:spcPct val="0"/>
              </a:spcBef>
              <a:defRPr sz="2600" b="1">
                <a:solidFill>
                  <a:srgbClr val="014C6D"/>
                </a:solidFill>
              </a:defRPr>
            </a:lvl2pPr>
            <a:lvl3pPr algn="ctr">
              <a:spcBef>
                <a:spcPct val="0"/>
              </a:spcBef>
              <a:defRPr sz="2600" b="1">
                <a:solidFill>
                  <a:srgbClr val="014C6D"/>
                </a:solidFill>
              </a:defRPr>
            </a:lvl3pPr>
            <a:lvl4pPr algn="ctr">
              <a:spcBef>
                <a:spcPct val="0"/>
              </a:spcBef>
              <a:defRPr sz="2600" b="1">
                <a:solidFill>
                  <a:srgbClr val="014C6D"/>
                </a:solidFill>
              </a:defRPr>
            </a:lvl4pPr>
            <a:lvl5pPr algn="ctr">
              <a:spcBef>
                <a:spcPct val="0"/>
              </a:spcBef>
              <a:defRPr sz="2600" b="1">
                <a:solidFill>
                  <a:srgbClr val="014C6D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</a:defRPr>
            </a:lvl9pPr>
          </a:lstStyle>
          <a:p>
            <a:pPr>
              <a:buNone/>
            </a:pPr>
            <a:r>
              <a:rPr lang="fr-FR" sz="2800" dirty="0" smtClean="0">
                <a:latin typeface="Andes Bold" panose="02000000000000000000" pitchFamily="50" charset="0"/>
              </a:rPr>
              <a:t>Actuellement, l’investissement dans l’énergie solaire en Afrique </a:t>
            </a:r>
            <a:r>
              <a:rPr lang="fr-FR" sz="2800" smtClean="0">
                <a:latin typeface="Andes Bold" panose="02000000000000000000" pitchFamily="50" charset="0"/>
              </a:rPr>
              <a:t>est loin de réaliser son plein potentiel</a:t>
            </a:r>
            <a:r>
              <a:rPr lang="fr-FR" sz="2800" dirty="0" smtClean="0">
                <a:latin typeface="Andes Bold" panose="02000000000000000000" pitchFamily="50" charset="0"/>
              </a:rPr>
              <a:t>…</a:t>
            </a:r>
            <a:endParaRPr lang="fr-FR" sz="2800" dirty="0">
              <a:latin typeface="Andes Bold" panose="02000000000000000000" pitchFamily="50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5318" y="825703"/>
            <a:ext cx="9184943" cy="13849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fr-FR" sz="300" dirty="0"/>
          </a:p>
        </p:txBody>
      </p:sp>
      <p:sp>
        <p:nvSpPr>
          <p:cNvPr id="2" name="Rectangle 1"/>
          <p:cNvSpPr/>
          <p:nvPr/>
        </p:nvSpPr>
        <p:spPr>
          <a:xfrm>
            <a:off x="402350" y="1100441"/>
            <a:ext cx="4160738" cy="220060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0000"/>
              <a:buNone/>
            </a:pPr>
            <a:r>
              <a:rPr lang="fr-FR" sz="2400" b="1" dirty="0" smtClean="0">
                <a:solidFill>
                  <a:srgbClr val="0099FF"/>
                </a:solidFill>
                <a:latin typeface="Andes" panose="02000000000000000000" pitchFamily="50" charset="0"/>
              </a:rPr>
              <a:t>Le statu quo est lent, inefficace et cher…</a:t>
            </a:r>
          </a:p>
          <a:p>
            <a:pPr eaLnBrk="0" hangingPunct="0">
              <a:spcBef>
                <a:spcPts val="0"/>
              </a:spcBef>
              <a:spcAft>
                <a:spcPts val="0"/>
              </a:spcAft>
              <a:buSzPct val="110000"/>
              <a:buNone/>
            </a:pPr>
            <a:endParaRPr lang="fr-FR" sz="2000" b="1" dirty="0" smtClean="0">
              <a:solidFill>
                <a:srgbClr val="0099FF"/>
              </a:solidFill>
              <a:latin typeface="Andes" panose="02000000000000000000" pitchFamily="50" charset="0"/>
            </a:endParaRPr>
          </a:p>
          <a:p>
            <a:pPr marL="285750" indent="-285750"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10000"/>
              <a:buBlip>
                <a:blip r:embed="rId3"/>
              </a:buBlip>
            </a:pPr>
            <a:r>
              <a:rPr lang="fr-FR" sz="2200" b="1" dirty="0" smtClean="0">
                <a:latin typeface="Andes" panose="02000000000000000000" pitchFamily="50" charset="0"/>
              </a:rPr>
              <a:t>Manque de concurrence</a:t>
            </a:r>
            <a:endParaRPr lang="fr-FR" sz="2200" dirty="0" smtClean="0">
              <a:latin typeface="Andes" panose="02000000000000000000" pitchFamily="50" charset="0"/>
            </a:endParaRPr>
          </a:p>
          <a:p>
            <a:pPr marL="285750" indent="-285750"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10000"/>
              <a:buBlip>
                <a:blip r:embed="rId3"/>
              </a:buBlip>
            </a:pPr>
            <a:r>
              <a:rPr lang="fr-FR" sz="2200" b="1" dirty="0" smtClean="0">
                <a:latin typeface="Andes" panose="02000000000000000000" pitchFamily="50" charset="0"/>
              </a:rPr>
              <a:t>Coûts  de transaction élevés</a:t>
            </a:r>
            <a:endParaRPr lang="fr-FR" sz="2200" dirty="0" smtClean="0">
              <a:latin typeface="Andes" panose="02000000000000000000" pitchFamily="50" charset="0"/>
            </a:endParaRPr>
          </a:p>
          <a:p>
            <a:pPr marL="285750" indent="-285750"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10000"/>
              <a:buBlip>
                <a:blip r:embed="rId3"/>
              </a:buBlip>
            </a:pPr>
            <a:r>
              <a:rPr lang="fr-FR" sz="2200" b="1" dirty="0" smtClean="0">
                <a:latin typeface="Andes" panose="02000000000000000000" pitchFamily="50" charset="0"/>
              </a:rPr>
              <a:t>Capacité institutionnelle limitée</a:t>
            </a:r>
            <a:endParaRPr lang="fr-FR" sz="2200" dirty="0" smtClean="0">
              <a:latin typeface="Andes" panose="02000000000000000000" pitchFamily="50" charset="0"/>
            </a:endParaRPr>
          </a:p>
          <a:p>
            <a:pPr marL="285750" indent="-285750"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10000"/>
              <a:buBlip>
                <a:blip r:embed="rId3"/>
              </a:buBlip>
            </a:pPr>
            <a:r>
              <a:rPr lang="fr-FR" sz="2200" b="1" dirty="0" smtClean="0">
                <a:latin typeface="Andes" panose="02000000000000000000" pitchFamily="50" charset="0"/>
              </a:rPr>
              <a:t>Marchés trop petits</a:t>
            </a:r>
          </a:p>
          <a:p>
            <a:pPr marL="285750" indent="-285750"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10000"/>
              <a:buBlip>
                <a:blip r:embed="rId3"/>
              </a:buBlip>
            </a:pPr>
            <a:r>
              <a:rPr lang="fr-FR" sz="2200" b="1" dirty="0" smtClean="0">
                <a:latin typeface="Andes" panose="02000000000000000000" pitchFamily="50" charset="0"/>
              </a:rPr>
              <a:t>Perception de </a:t>
            </a:r>
            <a:r>
              <a:rPr lang="fr-FR" sz="2200" b="1" smtClean="0">
                <a:latin typeface="Andes" panose="02000000000000000000" pitchFamily="50" charset="0"/>
              </a:rPr>
              <a:t>risques élevée</a:t>
            </a:r>
            <a:endParaRPr lang="fr-FR" sz="2200" dirty="0">
              <a:latin typeface="Andes" panose="02000000000000000000" pitchFamily="50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680284" y="1064345"/>
            <a:ext cx="4447593" cy="4851452"/>
            <a:chOff x="4680284" y="1064345"/>
            <a:chExt cx="4447593" cy="4851452"/>
          </a:xfrm>
        </p:grpSpPr>
        <p:graphicFrame>
          <p:nvGraphicFramePr>
            <p:cNvPr id="8" name="Chart 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223476365"/>
                </p:ext>
              </p:extLst>
            </p:nvPr>
          </p:nvGraphicFramePr>
          <p:xfrm>
            <a:off x="5350057" y="4320968"/>
            <a:ext cx="3095993" cy="159482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9" name="Rectangle 8"/>
            <p:cNvSpPr/>
            <p:nvPr/>
          </p:nvSpPr>
          <p:spPr>
            <a:xfrm>
              <a:off x="4680284" y="1064345"/>
              <a:ext cx="4447593" cy="220060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>
                <a:spcBef>
                  <a:spcPts val="600"/>
                </a:spcBef>
                <a:spcAft>
                  <a:spcPts val="0"/>
                </a:spcAft>
                <a:buSzPct val="110000"/>
                <a:buNone/>
              </a:pPr>
              <a:r>
                <a:rPr lang="fr-FR" sz="2400" b="1" dirty="0" smtClean="0">
                  <a:solidFill>
                    <a:srgbClr val="0099FF"/>
                  </a:solidFill>
                  <a:latin typeface="Andes" panose="02000000000000000000" pitchFamily="50" charset="0"/>
                </a:rPr>
                <a:t>Pourtant, le solaire peut être déployé rapidement et à faible coût</a:t>
              </a:r>
            </a:p>
            <a:p>
              <a:pPr marL="349250" indent="-349250" eaLnBrk="0" hangingPunct="0">
                <a:spcBef>
                  <a:spcPts val="600"/>
                </a:spcBef>
                <a:spcAft>
                  <a:spcPts val="0"/>
                </a:spcAft>
                <a:buClr>
                  <a:srgbClr val="00B0F0"/>
                </a:buClr>
                <a:buSzPct val="110000"/>
                <a:buFont typeface="Wingdings" panose="05000000000000000000" pitchFamily="2" charset="2"/>
                <a:buChar char="ü"/>
              </a:pPr>
              <a:r>
                <a:rPr lang="fr-FR" sz="2200" b="1" dirty="0" smtClean="0">
                  <a:latin typeface="Andes" panose="02000000000000000000" pitchFamily="50" charset="0"/>
                </a:rPr>
                <a:t>Concurrence</a:t>
              </a:r>
            </a:p>
            <a:p>
              <a:pPr marL="349250" indent="-349250" eaLnBrk="0" hangingPunct="0">
                <a:spcBef>
                  <a:spcPts val="600"/>
                </a:spcBef>
                <a:spcAft>
                  <a:spcPts val="0"/>
                </a:spcAft>
                <a:buClr>
                  <a:srgbClr val="00B0F0"/>
                </a:buClr>
                <a:buSzPct val="110000"/>
                <a:buFont typeface="Wingdings" panose="05000000000000000000" pitchFamily="2" charset="2"/>
                <a:buChar char="ü"/>
              </a:pPr>
              <a:r>
                <a:rPr lang="fr-FR" sz="2200" b="1" dirty="0" smtClean="0">
                  <a:latin typeface="Andes" panose="02000000000000000000" pitchFamily="50" charset="0"/>
                </a:rPr>
                <a:t>Echelle </a:t>
              </a:r>
              <a:r>
                <a:rPr lang="fr-FR" sz="2200" b="1" smtClean="0">
                  <a:latin typeface="Andes" panose="02000000000000000000" pitchFamily="50" charset="0"/>
                </a:rPr>
                <a:t>et réplicabilité</a:t>
              </a:r>
            </a:p>
            <a:p>
              <a:pPr marL="349250" indent="-349250" eaLnBrk="0" hangingPunct="0">
                <a:spcBef>
                  <a:spcPts val="600"/>
                </a:spcBef>
                <a:spcAft>
                  <a:spcPts val="0"/>
                </a:spcAft>
                <a:buClr>
                  <a:srgbClr val="00B0F0"/>
                </a:buClr>
                <a:buSzPct val="110000"/>
                <a:buFont typeface="Wingdings" panose="05000000000000000000" pitchFamily="2" charset="2"/>
                <a:buChar char="ü"/>
              </a:pPr>
              <a:r>
                <a:rPr lang="fr-FR" sz="2200" b="1" smtClean="0">
                  <a:latin typeface="Andes" panose="02000000000000000000" pitchFamily="50" charset="0"/>
                </a:rPr>
                <a:t>Documentation </a:t>
              </a:r>
              <a:r>
                <a:rPr lang="fr-FR" sz="2200" b="1" dirty="0" smtClean="0">
                  <a:latin typeface="Andes" panose="02000000000000000000" pitchFamily="50" charset="0"/>
                </a:rPr>
                <a:t>non-négociable et bancable</a:t>
              </a:r>
              <a:endParaRPr lang="fr-FR" sz="2200" b="1" dirty="0">
                <a:latin typeface="Andes" panose="02000000000000000000" pitchFamily="50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350057" y="3893038"/>
            <a:ext cx="2898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fr-FR" sz="1200" b="1" u="sng" dirty="0" smtClean="0">
                <a:latin typeface="Andes" panose="02000000000000000000" pitchFamily="50" charset="0"/>
              </a:rPr>
              <a:t>Tarifs solaire PV par cycle du programme (ZAR/kWh)</a:t>
            </a:r>
            <a:endParaRPr lang="fr-FR" sz="1200" b="1" u="sng" dirty="0">
              <a:latin typeface="Andes" panose="02000000000000000000" pitchFamily="50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95163" y="5882061"/>
            <a:ext cx="3792407" cy="76035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 eaLnBrk="0" hangingPunct="0">
              <a:spcBef>
                <a:spcPts val="0"/>
              </a:spcBef>
              <a:spcAft>
                <a:spcPts val="600"/>
              </a:spcAft>
              <a:buClr>
                <a:srgbClr val="0099FF"/>
              </a:buClr>
              <a:buNone/>
            </a:pPr>
            <a:r>
              <a:rPr lang="fr-FR" sz="1200" dirty="0" smtClean="0">
                <a:latin typeface="Andes" panose="02000000000000000000" pitchFamily="50" charset="0"/>
              </a:rPr>
              <a:t>Chute des tarifs </a:t>
            </a:r>
            <a:r>
              <a:rPr lang="fr-FR" sz="1200" smtClean="0">
                <a:latin typeface="Andes" panose="02000000000000000000" pitchFamily="50" charset="0"/>
              </a:rPr>
              <a:t>de -76% </a:t>
            </a:r>
            <a:r>
              <a:rPr lang="fr-FR" sz="1200" dirty="0" smtClean="0">
                <a:latin typeface="Andes" panose="02000000000000000000" pitchFamily="50" charset="0"/>
              </a:rPr>
              <a:t>sur </a:t>
            </a:r>
            <a:r>
              <a:rPr lang="fr-FR" sz="1200" smtClean="0">
                <a:latin typeface="Andes" panose="02000000000000000000" pitchFamily="50" charset="0"/>
              </a:rPr>
              <a:t>les 4 cycles</a:t>
            </a:r>
            <a:endParaRPr lang="fr-FR" sz="1200" dirty="0">
              <a:latin typeface="Andes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9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172" y="171523"/>
            <a:ext cx="7772400" cy="563562"/>
          </a:xfrm>
        </p:spPr>
        <p:txBody>
          <a:bodyPr/>
          <a:lstStyle/>
          <a:p>
            <a:r>
              <a:rPr lang="fr-FR" sz="2800" smtClean="0">
                <a:solidFill>
                  <a:schemeClr val="tx2">
                    <a:lumMod val="75000"/>
                  </a:schemeClr>
                </a:solidFill>
                <a:latin typeface="Andes Bold" panose="02000000000000000000" pitchFamily="50" charset="0"/>
              </a:rPr>
              <a:t>Qu’est-ce que « Scaling Solar »?</a:t>
            </a:r>
            <a:endParaRPr lang="fr-FR" sz="2800" dirty="0">
              <a:solidFill>
                <a:schemeClr val="tx2">
                  <a:lumMod val="75000"/>
                </a:schemeClr>
              </a:solidFill>
              <a:latin typeface="Andes Bold" panose="02000000000000000000" pitchFamily="50" charset="0"/>
            </a:endParaRPr>
          </a:p>
        </p:txBody>
      </p:sp>
      <p:sp>
        <p:nvSpPr>
          <p:cNvPr id="13" name="Pentagon 12"/>
          <p:cNvSpPr/>
          <p:nvPr/>
        </p:nvSpPr>
        <p:spPr bwMode="auto">
          <a:xfrm>
            <a:off x="733922" y="1064003"/>
            <a:ext cx="8638673" cy="772506"/>
          </a:xfrm>
          <a:prstGeom prst="homePlat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71450" indent="-171450" eaLnBrk="0" hangingPunct="0">
              <a:spcBef>
                <a:spcPts val="600"/>
              </a:spcBef>
              <a:buClr>
                <a:schemeClr val="tx2"/>
              </a:buClr>
            </a:pPr>
            <a:r>
              <a:rPr lang="fr-FR" sz="1600" b="1" smtClean="0">
                <a:latin typeface="Andes" panose="02000000000000000000" pitchFamily="50" charset="0"/>
              </a:rPr>
              <a:t>Un produit complet de deploiement d’IPPs solaires pour les gouvernements africans</a:t>
            </a:r>
          </a:p>
          <a:p>
            <a:pPr marL="171450" indent="-171450" eaLnBrk="0" hangingPunct="0">
              <a:spcBef>
                <a:spcPts val="600"/>
              </a:spcBef>
              <a:buClr>
                <a:schemeClr val="tx2"/>
              </a:buClr>
            </a:pPr>
            <a:r>
              <a:rPr lang="fr-FR" sz="1600" b="1" smtClean="0">
                <a:latin typeface="Andes" panose="02000000000000000000" pitchFamily="50" charset="0"/>
              </a:rPr>
              <a:t>Plusieurs </a:t>
            </a:r>
            <a:r>
              <a:rPr lang="fr-FR" sz="1600" b="1" dirty="0" smtClean="0">
                <a:latin typeface="Andes" panose="02000000000000000000" pitchFamily="50" charset="0"/>
              </a:rPr>
              <a:t>outils du Groupe Banque Mondiale regroupés sous </a:t>
            </a:r>
            <a:r>
              <a:rPr lang="fr-FR" sz="1600" b="1" u="sng" smtClean="0">
                <a:latin typeface="Andes" panose="02000000000000000000" pitchFamily="50" charset="0"/>
              </a:rPr>
              <a:t>un guichet unique</a:t>
            </a:r>
            <a:r>
              <a:rPr lang="fr-FR" sz="1600" b="1" smtClean="0">
                <a:latin typeface="Andes" panose="02000000000000000000" pitchFamily="50" charset="0"/>
              </a:rPr>
              <a:t>.</a:t>
            </a:r>
            <a:endParaRPr lang="fr-FR" sz="1600" b="1" dirty="0" smtClean="0">
              <a:latin typeface="Andes" panose="02000000000000000000" pitchFamily="50" charset="0"/>
            </a:endParaRPr>
          </a:p>
        </p:txBody>
      </p:sp>
      <p:pic>
        <p:nvPicPr>
          <p:cNvPr id="7170" name="Picture 2" descr="http://intresources.worldbank.org/INTGSDGRAPHICSMAPDESIGN/Resources/WBG_Vertical-RGB-web_225x1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6" r="30129" b="22247"/>
          <a:stretch/>
        </p:blipFill>
        <p:spPr bwMode="auto">
          <a:xfrm>
            <a:off x="182425" y="1120998"/>
            <a:ext cx="643415" cy="60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le 17"/>
          <p:cNvSpPr/>
          <p:nvPr/>
        </p:nvSpPr>
        <p:spPr bwMode="auto">
          <a:xfrm>
            <a:off x="350873" y="2016411"/>
            <a:ext cx="1554480" cy="95782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None/>
            </a:pPr>
            <a:r>
              <a:rPr lang="fr-FR" sz="1600" b="1" dirty="0" smtClean="0">
                <a:latin typeface="Andes" panose="02000000000000000000" pitchFamily="50" charset="0"/>
              </a:rPr>
              <a:t>Préparation du projet</a:t>
            </a:r>
            <a:endParaRPr lang="fr-FR" sz="1600" b="1" dirty="0">
              <a:latin typeface="Andes" panose="02000000000000000000" pitchFamily="50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3912785" y="2006886"/>
            <a:ext cx="1554480" cy="9673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None/>
            </a:pPr>
            <a:r>
              <a:rPr lang="fr-FR" sz="1600" b="1" dirty="0" smtClean="0">
                <a:latin typeface="Andes" panose="02000000000000000000" pitchFamily="50" charset="0"/>
              </a:rPr>
              <a:t>Appel d’offres et sélection </a:t>
            </a:r>
            <a:endParaRPr lang="fr-FR" sz="1600" b="1" dirty="0">
              <a:latin typeface="Andes" panose="02000000000000000000" pitchFamily="50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7379892" y="1987836"/>
            <a:ext cx="1554480" cy="9864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None/>
            </a:pPr>
            <a:r>
              <a:rPr lang="fr-FR" sz="1600" b="1" dirty="0" smtClean="0">
                <a:latin typeface="Andes" panose="02000000000000000000" pitchFamily="50" charset="0"/>
              </a:rPr>
              <a:t>Construction &amp; </a:t>
            </a:r>
            <a:r>
              <a:rPr lang="fr-FR" sz="1600" b="1" dirty="0">
                <a:latin typeface="Andes" panose="02000000000000000000" pitchFamily="50" charset="0"/>
              </a:rPr>
              <a:t>m</a:t>
            </a:r>
            <a:r>
              <a:rPr lang="fr-FR" sz="1600" b="1" dirty="0" smtClean="0">
                <a:latin typeface="Andes" panose="02000000000000000000" pitchFamily="50" charset="0"/>
              </a:rPr>
              <a:t>ise en opération</a:t>
            </a:r>
            <a:endParaRPr lang="fr-FR" sz="1600" b="1" dirty="0">
              <a:latin typeface="Andes" panose="02000000000000000000" pitchFamily="50" charset="0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2126503" y="2016412"/>
            <a:ext cx="1554480" cy="9578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None/>
            </a:pPr>
            <a:r>
              <a:rPr lang="fr-FR" sz="1600" b="1" dirty="0" smtClean="0">
                <a:latin typeface="Andes" panose="02000000000000000000" pitchFamily="50" charset="0"/>
                <a:cs typeface="Arial" pitchFamily="34" charset="0"/>
              </a:rPr>
              <a:t>Préparation de l’appel d’offres</a:t>
            </a:r>
          </a:p>
        </p:txBody>
      </p:sp>
      <p:sp>
        <p:nvSpPr>
          <p:cNvPr id="22" name="Oval 21"/>
          <p:cNvSpPr/>
          <p:nvPr/>
        </p:nvSpPr>
        <p:spPr bwMode="auto">
          <a:xfrm>
            <a:off x="256942" y="1839422"/>
            <a:ext cx="342900" cy="35242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15888" marR="0" indent="-115888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des" panose="02000000000000000000" pitchFamily="50" charset="0"/>
                <a:cs typeface="Arial" pitchFamily="34" charset="0"/>
              </a:rPr>
              <a:t>1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2000017" y="1846070"/>
            <a:ext cx="342900" cy="35242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15888" marR="0" indent="-115888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des" panose="02000000000000000000" pitchFamily="50" charset="0"/>
                <a:cs typeface="Arial" pitchFamily="34" charset="0"/>
              </a:rPr>
              <a:t>2</a:t>
            </a:r>
          </a:p>
        </p:txBody>
      </p:sp>
      <p:sp>
        <p:nvSpPr>
          <p:cNvPr id="24" name="Oval 23"/>
          <p:cNvSpPr/>
          <p:nvPr/>
        </p:nvSpPr>
        <p:spPr bwMode="auto">
          <a:xfrm>
            <a:off x="3796043" y="1835437"/>
            <a:ext cx="342900" cy="35242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15888" marR="0" indent="-115888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des" panose="02000000000000000000" pitchFamily="50" charset="0"/>
                <a:cs typeface="Arial" pitchFamily="34" charset="0"/>
              </a:rPr>
              <a:t>3</a:t>
            </a:r>
          </a:p>
        </p:txBody>
      </p:sp>
      <p:sp>
        <p:nvSpPr>
          <p:cNvPr id="25" name="Rounded Rectangle 24"/>
          <p:cNvSpPr/>
          <p:nvPr/>
        </p:nvSpPr>
        <p:spPr bwMode="auto">
          <a:xfrm>
            <a:off x="5677794" y="2016412"/>
            <a:ext cx="1554480" cy="9578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None/>
            </a:pPr>
            <a:r>
              <a:rPr lang="fr-FR" sz="1600" b="1" dirty="0" smtClean="0">
                <a:latin typeface="Andes" panose="02000000000000000000" pitchFamily="50" charset="0"/>
              </a:rPr>
              <a:t>Bouclage financier</a:t>
            </a:r>
            <a:endParaRPr lang="fr-FR" sz="1600" b="1" dirty="0">
              <a:latin typeface="Andes" panose="02000000000000000000" pitchFamily="50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5570803" y="1825912"/>
            <a:ext cx="342900" cy="35242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15888" marR="0" indent="-115888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fr-FR" sz="1600" b="1" dirty="0" smtClean="0">
                <a:solidFill>
                  <a:schemeClr val="bg1"/>
                </a:solidFill>
                <a:latin typeface="Andes" panose="02000000000000000000" pitchFamily="50" charset="0"/>
                <a:cs typeface="Arial" pitchFamily="34" charset="0"/>
              </a:rPr>
              <a:t>4</a:t>
            </a:r>
            <a:endParaRPr kumimoji="0" lang="fr-FR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ndes" panose="02000000000000000000" pitchFamily="50" charset="0"/>
              <a:cs typeface="Arial" pitchFamily="34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7258283" y="1816387"/>
            <a:ext cx="342900" cy="35242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15888" marR="0" indent="-115888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fr-FR" sz="1600" b="1" dirty="0" smtClean="0">
                <a:solidFill>
                  <a:schemeClr val="bg1"/>
                </a:solidFill>
                <a:latin typeface="Andes" panose="02000000000000000000" pitchFamily="50" charset="0"/>
                <a:cs typeface="Arial" pitchFamily="34" charset="0"/>
              </a:rPr>
              <a:t>5</a:t>
            </a:r>
            <a:endParaRPr kumimoji="0" lang="fr-FR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ndes" panose="02000000000000000000" pitchFamily="50" charset="0"/>
              <a:cs typeface="Arial" pitchFamily="34" charset="0"/>
            </a:endParaRPr>
          </a:p>
        </p:txBody>
      </p:sp>
      <p:sp>
        <p:nvSpPr>
          <p:cNvPr id="29" name="Right Arrow 28"/>
          <p:cNvSpPr/>
          <p:nvPr/>
        </p:nvSpPr>
        <p:spPr bwMode="auto">
          <a:xfrm>
            <a:off x="350873" y="5754627"/>
            <a:ext cx="5219930" cy="457200"/>
          </a:xfrm>
          <a:prstGeom prst="rightArrow">
            <a:avLst>
              <a:gd name="adj1" fmla="val 75000"/>
              <a:gd name="adj2" fmla="val 156250"/>
            </a:avLst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None/>
            </a:pPr>
            <a:r>
              <a:rPr lang="fr-FR" sz="1400" b="1" i="1" dirty="0" smtClean="0">
                <a:solidFill>
                  <a:srgbClr val="FFC000"/>
                </a:solidFill>
                <a:latin typeface="Andes" panose="02000000000000000000" pitchFamily="50" charset="0"/>
              </a:rPr>
              <a:t>8 mois</a:t>
            </a:r>
            <a:endParaRPr lang="fr-FR" sz="1400" b="1" i="1" dirty="0">
              <a:solidFill>
                <a:srgbClr val="FFC000"/>
              </a:solidFill>
              <a:latin typeface="Andes" panose="02000000000000000000" pitchFamily="50" charset="0"/>
            </a:endParaRPr>
          </a:p>
        </p:txBody>
      </p:sp>
      <p:sp>
        <p:nvSpPr>
          <p:cNvPr id="30" name="Right Arrow 29"/>
          <p:cNvSpPr/>
          <p:nvPr/>
        </p:nvSpPr>
        <p:spPr bwMode="auto">
          <a:xfrm>
            <a:off x="5570803" y="5754627"/>
            <a:ext cx="1754388" cy="457200"/>
          </a:xfrm>
          <a:prstGeom prst="rightArrow">
            <a:avLst>
              <a:gd name="adj1" fmla="val 75000"/>
              <a:gd name="adj2" fmla="val 156250"/>
            </a:avLst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None/>
            </a:pPr>
            <a:r>
              <a:rPr lang="fr-FR" sz="1400" b="1" i="1" dirty="0" smtClean="0">
                <a:solidFill>
                  <a:srgbClr val="FFC000"/>
                </a:solidFill>
                <a:latin typeface="Andes" panose="02000000000000000000" pitchFamily="50" charset="0"/>
              </a:rPr>
              <a:t>6 mois</a:t>
            </a:r>
            <a:endParaRPr lang="fr-FR" sz="1400" b="1" i="1" dirty="0">
              <a:solidFill>
                <a:srgbClr val="FFC000"/>
              </a:solidFill>
              <a:latin typeface="Andes" panose="02000000000000000000" pitchFamily="50" charset="0"/>
            </a:endParaRPr>
          </a:p>
        </p:txBody>
      </p:sp>
      <p:sp>
        <p:nvSpPr>
          <p:cNvPr id="31" name="Right Arrow 30"/>
          <p:cNvSpPr/>
          <p:nvPr/>
        </p:nvSpPr>
        <p:spPr bwMode="auto">
          <a:xfrm>
            <a:off x="7325191" y="5754627"/>
            <a:ext cx="1583859" cy="457200"/>
          </a:xfrm>
          <a:prstGeom prst="rightArrow">
            <a:avLst>
              <a:gd name="adj1" fmla="val 75000"/>
              <a:gd name="adj2" fmla="val 153618"/>
            </a:avLst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None/>
            </a:pPr>
            <a:r>
              <a:rPr lang="fr-FR" sz="1400" b="1" i="1" dirty="0" smtClean="0">
                <a:solidFill>
                  <a:srgbClr val="FFC000"/>
                </a:solidFill>
                <a:latin typeface="Andes" panose="02000000000000000000" pitchFamily="50" charset="0"/>
              </a:rPr>
              <a:t>10 mois</a:t>
            </a:r>
            <a:endParaRPr lang="fr-FR" sz="1400" b="1" i="1" dirty="0">
              <a:solidFill>
                <a:srgbClr val="FFC000"/>
              </a:solidFill>
              <a:latin typeface="Andes" panose="02000000000000000000" pitchFamily="50" charset="0"/>
            </a:endParaRP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095882"/>
              </p:ext>
            </p:extLst>
          </p:nvPr>
        </p:nvGraphicFramePr>
        <p:xfrm>
          <a:off x="340242" y="3051647"/>
          <a:ext cx="8618238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8046"/>
                <a:gridCol w="1786270"/>
                <a:gridCol w="1786270"/>
                <a:gridCol w="1754372"/>
                <a:gridCol w="1643280"/>
              </a:tblGrid>
              <a:tr h="2125306"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r-FR" sz="1200" b="0" kern="1200" noProof="0" dirty="0" smtClean="0">
                          <a:solidFill>
                            <a:schemeClr val="tx1"/>
                          </a:solidFill>
                          <a:latin typeface="Andes" panose="02000000000000000000" pitchFamily="50" charset="0"/>
                          <a:ea typeface="+mn-ea"/>
                          <a:cs typeface="Arial" pitchFamily="34" charset="0"/>
                        </a:rPr>
                        <a:t>Analyse technique et économique pour déterminer la taille et les sites optimaux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fr-FR" sz="1200" b="0" kern="1200" noProof="0" dirty="0" smtClean="0">
                        <a:solidFill>
                          <a:schemeClr val="tx1"/>
                        </a:solidFill>
                        <a:latin typeface="Andes" panose="02000000000000000000" pitchFamily="50" charset="0"/>
                        <a:ea typeface="+mn-ea"/>
                        <a:cs typeface="Arial" pitchFamily="34" charset="0"/>
                      </a:endParaRP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r-FR" sz="1200" b="0" kern="1200" noProof="0" dirty="0" smtClean="0">
                          <a:solidFill>
                            <a:schemeClr val="tx1"/>
                          </a:solidFill>
                          <a:latin typeface="Andes" panose="02000000000000000000" pitchFamily="50" charset="0"/>
                          <a:ea typeface="+mn-ea"/>
                          <a:cs typeface="Arial" pitchFamily="34" charset="0"/>
                        </a:rPr>
                        <a:t>Recherche de sites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fr-FR" sz="1200" b="0" kern="1200" noProof="0" dirty="0" smtClean="0">
                        <a:solidFill>
                          <a:schemeClr val="tx1"/>
                        </a:solidFill>
                        <a:latin typeface="Andes" panose="02000000000000000000" pitchFamily="50" charset="0"/>
                        <a:ea typeface="+mn-ea"/>
                        <a:cs typeface="Arial" pitchFamily="34" charset="0"/>
                      </a:endParaRP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r-FR" sz="1200" b="0" kern="1200" noProof="0" dirty="0" smtClean="0">
                          <a:solidFill>
                            <a:schemeClr val="tx1"/>
                          </a:solidFill>
                          <a:latin typeface="Andes" panose="02000000000000000000" pitchFamily="50" charset="0"/>
                          <a:ea typeface="+mn-ea"/>
                          <a:cs typeface="Arial" pitchFamily="34" charset="0"/>
                        </a:rPr>
                        <a:t>Analyse du cadre juridique et règlementaire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fr-FR" sz="1200" b="0" kern="1200" noProof="0" dirty="0" smtClean="0">
                        <a:solidFill>
                          <a:schemeClr val="tx1"/>
                        </a:solidFill>
                        <a:latin typeface="Andes" panose="02000000000000000000" pitchFamily="50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r-FR" sz="1200" b="0" kern="1200" noProof="0" dirty="0" smtClean="0">
                          <a:solidFill>
                            <a:schemeClr val="tx1"/>
                          </a:solidFill>
                          <a:latin typeface="Andes" panose="02000000000000000000" pitchFamily="50" charset="0"/>
                          <a:ea typeface="+mn-ea"/>
                          <a:cs typeface="Arial" pitchFamily="34" charset="0"/>
                        </a:rPr>
                        <a:t>Documents d’appel d’offre standards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fr-FR" sz="1200" b="0" kern="1200" noProof="0" dirty="0" smtClean="0">
                        <a:solidFill>
                          <a:schemeClr val="tx1"/>
                        </a:solidFill>
                        <a:latin typeface="Andes" panose="02000000000000000000" pitchFamily="50" charset="0"/>
                        <a:ea typeface="+mn-ea"/>
                        <a:cs typeface="Arial" pitchFamily="34" charset="0"/>
                      </a:endParaRP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r-FR" sz="1200" b="0" kern="1200" noProof="0" dirty="0" smtClean="0">
                          <a:solidFill>
                            <a:schemeClr val="tx1"/>
                          </a:solidFill>
                          <a:latin typeface="Andes" panose="02000000000000000000" pitchFamily="50" charset="0"/>
                          <a:ea typeface="+mn-ea"/>
                          <a:cs typeface="Arial" pitchFamily="34" charset="0"/>
                        </a:rPr>
                        <a:t>Documents de projet standards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fr-FR" sz="1200" b="0" kern="1200" noProof="0" dirty="0" smtClean="0">
                        <a:solidFill>
                          <a:schemeClr val="tx1"/>
                        </a:solidFill>
                        <a:latin typeface="Andes" panose="02000000000000000000" pitchFamily="50" charset="0"/>
                        <a:ea typeface="+mn-ea"/>
                        <a:cs typeface="Arial" pitchFamily="34" charset="0"/>
                      </a:endParaRP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r-FR" sz="1200" b="0" kern="1200" noProof="0" dirty="0" smtClean="0">
                          <a:solidFill>
                            <a:schemeClr val="tx1"/>
                          </a:solidFill>
                          <a:latin typeface="Andes" panose="02000000000000000000" pitchFamily="50" charset="0"/>
                          <a:ea typeface="+mn-ea"/>
                          <a:cs typeface="Arial" pitchFamily="34" charset="0"/>
                        </a:rPr>
                        <a:t>Mise à disposition du financement, des garanties d’investissement et outils de rehaussement de crédit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fr-FR" sz="1200" b="0" kern="1200" noProof="0" dirty="0" smtClean="0">
                        <a:solidFill>
                          <a:schemeClr val="tx1"/>
                        </a:solidFill>
                        <a:latin typeface="Andes" panose="02000000000000000000" pitchFamily="50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r-FR" sz="1200" b="0" kern="1200" noProof="0" dirty="0" smtClean="0">
                          <a:solidFill>
                            <a:schemeClr val="tx1"/>
                          </a:solidFill>
                          <a:latin typeface="Andes" panose="02000000000000000000" pitchFamily="50" charset="0"/>
                          <a:ea typeface="+mn-ea"/>
                          <a:cs typeface="Arial" pitchFamily="34" charset="0"/>
                        </a:rPr>
                        <a:t>Appel à manifestation d’intérêt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fr-FR" sz="1200" b="0" kern="1200" noProof="0" dirty="0" smtClean="0">
                        <a:solidFill>
                          <a:schemeClr val="tx1"/>
                        </a:solidFill>
                        <a:latin typeface="Andes" panose="02000000000000000000" pitchFamily="50" charset="0"/>
                        <a:ea typeface="+mn-ea"/>
                        <a:cs typeface="Arial" pitchFamily="34" charset="0"/>
                      </a:endParaRP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r-FR" sz="1200" b="0" kern="1200" noProof="0" dirty="0" smtClean="0">
                          <a:solidFill>
                            <a:schemeClr val="tx1"/>
                          </a:solidFill>
                          <a:latin typeface="Andes" panose="02000000000000000000" pitchFamily="50" charset="0"/>
                          <a:ea typeface="+mn-ea"/>
                          <a:cs typeface="Arial" pitchFamily="34" charset="0"/>
                        </a:rPr>
                        <a:t>Consultation des soumissionnaires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fr-FR" sz="1200" b="0" kern="1200" noProof="0" dirty="0" smtClean="0">
                        <a:solidFill>
                          <a:schemeClr val="tx1"/>
                        </a:solidFill>
                        <a:latin typeface="Andes" panose="02000000000000000000" pitchFamily="50" charset="0"/>
                        <a:ea typeface="+mn-ea"/>
                        <a:cs typeface="Arial" pitchFamily="34" charset="0"/>
                      </a:endParaRP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r-FR" sz="1200" b="0" kern="1200" noProof="0" dirty="0" smtClean="0">
                          <a:solidFill>
                            <a:schemeClr val="tx1"/>
                          </a:solidFill>
                          <a:latin typeface="Andes" panose="02000000000000000000" pitchFamily="50" charset="0"/>
                          <a:ea typeface="+mn-ea"/>
                          <a:cs typeface="Arial" pitchFamily="34" charset="0"/>
                        </a:rPr>
                        <a:t>Appel d’offres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fr-FR" sz="1200" b="0" kern="1200" noProof="0" dirty="0" smtClean="0">
                        <a:solidFill>
                          <a:schemeClr val="tx1"/>
                        </a:solidFill>
                        <a:latin typeface="Andes" panose="02000000000000000000" pitchFamily="50" charset="0"/>
                        <a:ea typeface="+mn-ea"/>
                        <a:cs typeface="Arial" pitchFamily="34" charset="0"/>
                      </a:endParaRP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r-FR" sz="1200" b="0" kern="1200" noProof="0" dirty="0" smtClean="0">
                          <a:solidFill>
                            <a:schemeClr val="tx1"/>
                          </a:solidFill>
                          <a:latin typeface="Andes" panose="02000000000000000000" pitchFamily="50" charset="0"/>
                          <a:ea typeface="+mn-ea"/>
                          <a:cs typeface="Arial" pitchFamily="34" charset="0"/>
                        </a:rPr>
                        <a:t>Evaluation des offres et sélection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fr-FR" sz="1200" b="0" kern="1200" noProof="0" dirty="0" smtClean="0">
                        <a:solidFill>
                          <a:schemeClr val="tx1"/>
                        </a:solidFill>
                        <a:latin typeface="Andes" panose="02000000000000000000" pitchFamily="50" charset="0"/>
                        <a:ea typeface="+mn-ea"/>
                        <a:cs typeface="Arial" pitchFamily="34" charset="0"/>
                      </a:endParaRP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r-FR" sz="1200" b="0" kern="1200" noProof="0" dirty="0" smtClean="0">
                          <a:solidFill>
                            <a:schemeClr val="tx1"/>
                          </a:solidFill>
                          <a:latin typeface="Andes" panose="02000000000000000000" pitchFamily="50" charset="0"/>
                          <a:ea typeface="+mn-ea"/>
                          <a:cs typeface="Arial" pitchFamily="34" charset="0"/>
                        </a:rPr>
                        <a:t>Signature des documents de projet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r-FR" sz="1200" b="0" kern="1200" noProof="0" dirty="0" smtClean="0">
                          <a:solidFill>
                            <a:schemeClr val="tx1"/>
                          </a:solidFill>
                          <a:latin typeface="Andes" panose="02000000000000000000" pitchFamily="50" charset="0"/>
                          <a:ea typeface="+mn-ea"/>
                          <a:cs typeface="Arial" pitchFamily="34" charset="0"/>
                        </a:rPr>
                        <a:t>Finalisation des contrats d’équipement, de construction et d’opération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fr-FR" sz="1200" b="0" kern="1200" noProof="0" dirty="0" smtClean="0">
                        <a:solidFill>
                          <a:schemeClr val="tx1"/>
                        </a:solidFill>
                        <a:latin typeface="Andes" panose="02000000000000000000" pitchFamily="50" charset="0"/>
                        <a:ea typeface="+mn-ea"/>
                        <a:cs typeface="Arial" pitchFamily="34" charset="0"/>
                      </a:endParaRP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r-FR" sz="1200" b="0" kern="1200" noProof="0" dirty="0" smtClean="0">
                          <a:solidFill>
                            <a:schemeClr val="tx1"/>
                          </a:solidFill>
                          <a:latin typeface="Andes" panose="02000000000000000000" pitchFamily="50" charset="0"/>
                          <a:ea typeface="+mn-ea"/>
                          <a:cs typeface="Arial" pitchFamily="34" charset="0"/>
                        </a:rPr>
                        <a:t>Accords finaux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fr-FR" sz="1200" b="0" kern="1200" noProof="0" dirty="0" smtClean="0">
                        <a:solidFill>
                          <a:schemeClr val="tx1"/>
                        </a:solidFill>
                        <a:latin typeface="Andes" panose="02000000000000000000" pitchFamily="50" charset="0"/>
                        <a:ea typeface="+mn-ea"/>
                        <a:cs typeface="Arial" pitchFamily="34" charset="0"/>
                      </a:endParaRP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r-FR" sz="1200" b="0" kern="1200" noProof="0" dirty="0" smtClean="0">
                          <a:solidFill>
                            <a:schemeClr val="tx1"/>
                          </a:solidFill>
                          <a:latin typeface="Andes" panose="02000000000000000000" pitchFamily="50" charset="0"/>
                          <a:ea typeface="+mn-ea"/>
                          <a:cs typeface="Arial" pitchFamily="34" charset="0"/>
                        </a:rPr>
                        <a:t>Finalisation de la documentation financière, garanties</a:t>
                      </a:r>
                      <a:r>
                        <a:rPr lang="fr-FR" sz="1200" b="0" kern="1200" baseline="0" noProof="0" dirty="0" smtClean="0">
                          <a:solidFill>
                            <a:schemeClr val="tx1"/>
                          </a:solidFill>
                          <a:latin typeface="Andes" panose="02000000000000000000" pitchFamily="50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fr-FR" sz="1200" b="0" kern="1200" noProof="0" dirty="0" smtClean="0">
                          <a:solidFill>
                            <a:schemeClr val="tx1"/>
                          </a:solidFill>
                          <a:latin typeface="Andes" panose="02000000000000000000" pitchFamily="50" charset="0"/>
                          <a:ea typeface="+mn-ea"/>
                          <a:cs typeface="Arial" pitchFamily="34" charset="0"/>
                        </a:rPr>
                        <a:t>et outils de gestion des risques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r-FR" sz="1200" b="0" kern="1200" noProof="0" dirty="0" smtClean="0">
                          <a:solidFill>
                            <a:schemeClr val="tx1"/>
                          </a:solidFill>
                          <a:latin typeface="Andes" panose="02000000000000000000" pitchFamily="50" charset="0"/>
                          <a:ea typeface="+mn-ea"/>
                          <a:cs typeface="Arial" pitchFamily="34" charset="0"/>
                        </a:rPr>
                        <a:t>Construction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fr-FR" sz="1200" b="0" kern="1200" noProof="0" dirty="0" smtClean="0">
                        <a:solidFill>
                          <a:schemeClr val="tx1"/>
                        </a:solidFill>
                        <a:latin typeface="Andes" panose="02000000000000000000" pitchFamily="50" charset="0"/>
                        <a:ea typeface="+mn-ea"/>
                        <a:cs typeface="Arial" pitchFamily="34" charset="0"/>
                      </a:endParaRP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r-FR" sz="1200" b="0" kern="1200" noProof="0" dirty="0" smtClean="0">
                          <a:solidFill>
                            <a:schemeClr val="tx1"/>
                          </a:solidFill>
                          <a:latin typeface="Andes" panose="02000000000000000000" pitchFamily="50" charset="0"/>
                          <a:ea typeface="+mn-ea"/>
                          <a:cs typeface="Arial" pitchFamily="34" charset="0"/>
                        </a:rPr>
                        <a:t>Mise en service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fr-FR" sz="1200" b="0" kern="1200" noProof="0" dirty="0" smtClean="0">
                        <a:solidFill>
                          <a:schemeClr val="tx1"/>
                        </a:solidFill>
                        <a:latin typeface="Andes" panose="02000000000000000000" pitchFamily="50" charset="0"/>
                        <a:ea typeface="+mn-ea"/>
                        <a:cs typeface="Arial" pitchFamily="34" charset="0"/>
                      </a:endParaRP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r-FR" sz="1200" b="0" kern="1200" noProof="0" dirty="0" smtClean="0">
                          <a:solidFill>
                            <a:schemeClr val="tx1"/>
                          </a:solidFill>
                          <a:latin typeface="Andes" panose="02000000000000000000" pitchFamily="50" charset="0"/>
                          <a:ea typeface="+mn-ea"/>
                          <a:cs typeface="Arial" pitchFamily="34" charset="0"/>
                        </a:rPr>
                        <a:t>Opération</a:t>
                      </a:r>
                      <a:endParaRPr lang="fr-FR" sz="1200" b="0" kern="1200" noProof="0" dirty="0">
                        <a:solidFill>
                          <a:schemeClr val="tx1"/>
                        </a:solidFill>
                        <a:latin typeface="Andes" panose="02000000000000000000" pitchFamily="50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54864" y="6296265"/>
            <a:ext cx="4078224" cy="428360"/>
            <a:chOff x="54864" y="6296265"/>
            <a:chExt cx="4078224" cy="428360"/>
          </a:xfrm>
        </p:grpSpPr>
        <p:sp>
          <p:nvSpPr>
            <p:cNvPr id="33" name="TextBox 32"/>
            <p:cNvSpPr txBox="1"/>
            <p:nvPr/>
          </p:nvSpPr>
          <p:spPr>
            <a:xfrm>
              <a:off x="54864" y="6296265"/>
              <a:ext cx="4078224" cy="428360"/>
            </a:xfrm>
            <a:prstGeom prst="rect">
              <a:avLst/>
            </a:prstGeom>
            <a:solidFill>
              <a:srgbClr val="17375E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656" y="6376616"/>
              <a:ext cx="3837567" cy="3295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77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615172" y="161998"/>
            <a:ext cx="7772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2400" b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  <a:lvl2pPr algn="ctr">
              <a:spcBef>
                <a:spcPct val="0"/>
              </a:spcBef>
              <a:defRPr sz="2600" b="1">
                <a:solidFill>
                  <a:srgbClr val="014C6D"/>
                </a:solidFill>
              </a:defRPr>
            </a:lvl2pPr>
            <a:lvl3pPr algn="ctr">
              <a:spcBef>
                <a:spcPct val="0"/>
              </a:spcBef>
              <a:defRPr sz="2600" b="1">
                <a:solidFill>
                  <a:srgbClr val="014C6D"/>
                </a:solidFill>
              </a:defRPr>
            </a:lvl3pPr>
            <a:lvl4pPr algn="ctr">
              <a:spcBef>
                <a:spcPct val="0"/>
              </a:spcBef>
              <a:defRPr sz="2600" b="1">
                <a:solidFill>
                  <a:srgbClr val="014C6D"/>
                </a:solidFill>
              </a:defRPr>
            </a:lvl4pPr>
            <a:lvl5pPr algn="ctr">
              <a:spcBef>
                <a:spcPct val="0"/>
              </a:spcBef>
              <a:defRPr sz="2600" b="1">
                <a:solidFill>
                  <a:srgbClr val="014C6D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</a:defRPr>
            </a:lvl9pPr>
          </a:lstStyle>
          <a:p>
            <a:pPr>
              <a:buNone/>
            </a:pPr>
            <a:r>
              <a:rPr lang="fr-FR" sz="2800" dirty="0" smtClean="0">
                <a:latin typeface="Andes Bold" panose="02000000000000000000" pitchFamily="50" charset="0"/>
              </a:rPr>
              <a:t>En quoi est-ce novateur?</a:t>
            </a:r>
            <a:endParaRPr lang="fr-FR" sz="2800" dirty="0">
              <a:latin typeface="Andes Bold" panose="02000000000000000000" pitchFamily="5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0502" y="1297056"/>
            <a:ext cx="2362227" cy="820502"/>
          </a:xfrm>
          <a:prstGeom prst="rect">
            <a:avLst/>
          </a:prstGeom>
          <a:solidFill>
            <a:srgbClr val="25599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R="0" algn="ctr" defTabSz="914400" eaLnBrk="1" latinLnBrk="0" hangingPunct="1">
              <a:lnSpc>
                <a:spcPct val="100000"/>
              </a:lnSpc>
              <a:buClrTx/>
              <a:buSzTx/>
              <a:buNone/>
              <a:tabLst/>
              <a:defRPr>
                <a:solidFill>
                  <a:schemeClr val="bg1"/>
                </a:solidFill>
              </a:defRPr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2000" b="1" dirty="0" smtClean="0">
                <a:solidFill>
                  <a:srgbClr val="FFC000"/>
                </a:solidFill>
                <a:latin typeface="Andes" panose="02000000000000000000" pitchFamily="50" charset="0"/>
              </a:rPr>
              <a:t>Rapidité et efficacité</a:t>
            </a:r>
            <a:endParaRPr lang="fr-FR" sz="2000" b="1" dirty="0">
              <a:solidFill>
                <a:srgbClr val="FFC000"/>
              </a:solidFill>
              <a:latin typeface="Andes" panose="02000000000000000000" pitchFamily="5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948" y="1297246"/>
            <a:ext cx="2462115" cy="820065"/>
          </a:xfrm>
          <a:prstGeom prst="rect">
            <a:avLst/>
          </a:prstGeom>
          <a:solidFill>
            <a:srgbClr val="25599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R="0" algn="ctr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 sz="1800" b="1">
                <a:solidFill>
                  <a:srgbClr val="FFC000"/>
                </a:solidFill>
                <a:latin typeface="Andes" panose="02000000000000000000" pitchFamily="50" charset="0"/>
              </a:defRPr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r>
              <a:rPr lang="fr-FR" sz="2000" dirty="0" smtClean="0"/>
              <a:t>Optimisation et gestion des risques</a:t>
            </a:r>
            <a:endParaRPr lang="fr-FR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010608" y="1297246"/>
            <a:ext cx="2307241" cy="820065"/>
          </a:xfrm>
          <a:prstGeom prst="rect">
            <a:avLst/>
          </a:prstGeom>
          <a:solidFill>
            <a:srgbClr val="25599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R="0" algn="ctr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 sz="1800" b="1">
                <a:solidFill>
                  <a:srgbClr val="FFC000"/>
                </a:solidFill>
                <a:latin typeface="Andes" panose="02000000000000000000" pitchFamily="50" charset="0"/>
              </a:defRPr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r>
              <a:rPr lang="fr-FR" sz="2000" dirty="0" smtClean="0"/>
              <a:t>Economies d’échelle</a:t>
            </a:r>
            <a:endParaRPr lang="fr-FR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460392" y="2266681"/>
            <a:ext cx="2585198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fr-FR" sz="1600" dirty="0" smtClean="0">
                <a:latin typeface="Andes" panose="02000000000000000000" pitchFamily="50" charset="0"/>
              </a:rPr>
              <a:t>Documentation standardisée (RFQ, RFP, PPA, GSA) permettant une </a:t>
            </a:r>
            <a:r>
              <a:rPr lang="fr-FR" sz="1600" smtClean="0">
                <a:latin typeface="Andes" panose="02000000000000000000" pitchFamily="50" charset="0"/>
              </a:rPr>
              <a:t>préparation </a:t>
            </a:r>
            <a:r>
              <a:rPr lang="fr-FR" sz="1600">
                <a:latin typeface="Andes" panose="02000000000000000000" pitchFamily="50" charset="0"/>
              </a:rPr>
              <a:t>de l’appel </a:t>
            </a:r>
            <a:r>
              <a:rPr lang="fr-FR" sz="1600" smtClean="0">
                <a:latin typeface="Andes" panose="02000000000000000000" pitchFamily="50" charset="0"/>
              </a:rPr>
              <a:t>d’offres rapide et à faible coût </a:t>
            </a:r>
          </a:p>
          <a:p>
            <a:pPr marL="171450" indent="-171450">
              <a:spcBef>
                <a:spcPts val="600"/>
              </a:spcBef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fr-FR" sz="1600" smtClean="0">
                <a:latin typeface="Andes" panose="02000000000000000000" pitchFamily="50" charset="0"/>
              </a:rPr>
              <a:t>Documentation </a:t>
            </a:r>
            <a:r>
              <a:rPr lang="fr-FR" sz="1600" dirty="0" smtClean="0">
                <a:latin typeface="Andes" panose="02000000000000000000" pitchFamily="50" charset="0"/>
              </a:rPr>
              <a:t>équilibrée </a:t>
            </a:r>
            <a:r>
              <a:rPr lang="fr-FR" sz="1600" dirty="0">
                <a:latin typeface="Andes" panose="02000000000000000000" pitchFamily="50" charset="0"/>
              </a:rPr>
              <a:t>et </a:t>
            </a:r>
            <a:r>
              <a:rPr lang="fr-FR" sz="1600" smtClean="0">
                <a:latin typeface="Andes" panose="02000000000000000000" pitchFamily="50" charset="0"/>
              </a:rPr>
              <a:t>mise à </a:t>
            </a:r>
            <a:r>
              <a:rPr lang="fr-FR" sz="1600" dirty="0" smtClean="0">
                <a:latin typeface="Andes" panose="02000000000000000000" pitchFamily="50" charset="0"/>
              </a:rPr>
              <a:t>disposition du financement </a:t>
            </a:r>
            <a:r>
              <a:rPr lang="fr-FR" sz="1600" dirty="0">
                <a:latin typeface="Andes" panose="02000000000000000000" pitchFamily="50" charset="0"/>
              </a:rPr>
              <a:t>pour </a:t>
            </a:r>
            <a:r>
              <a:rPr lang="fr-FR" sz="1600" dirty="0" smtClean="0">
                <a:latin typeface="Andes" panose="02000000000000000000" pitchFamily="50" charset="0"/>
              </a:rPr>
              <a:t>éviter </a:t>
            </a:r>
            <a:r>
              <a:rPr lang="fr-FR" sz="1600">
                <a:latin typeface="Andes" panose="02000000000000000000" pitchFamily="50" charset="0"/>
              </a:rPr>
              <a:t>les </a:t>
            </a:r>
            <a:r>
              <a:rPr lang="fr-FR" sz="1600" smtClean="0">
                <a:latin typeface="Andes" panose="02000000000000000000" pitchFamily="50" charset="0"/>
              </a:rPr>
              <a:t>longues périodes de négociations</a:t>
            </a:r>
            <a:endParaRPr lang="fr-FR" sz="1600" dirty="0" smtClean="0">
              <a:latin typeface="Andes" panose="02000000000000000000" pitchFamily="50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20136" y="2301360"/>
            <a:ext cx="250959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fr-FR" sz="1600" dirty="0" smtClean="0">
                <a:latin typeface="Andes" panose="02000000000000000000" pitchFamily="50" charset="0"/>
              </a:rPr>
              <a:t>Sélection et développement du site pour minimiser les incertitudes et optimiser le raccordement au réseau</a:t>
            </a:r>
          </a:p>
          <a:p>
            <a:pPr marL="171450" indent="-171450">
              <a:spcBef>
                <a:spcPts val="600"/>
              </a:spcBef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fr-FR" sz="1600" dirty="0" smtClean="0">
                <a:latin typeface="Andes" panose="02000000000000000000" pitchFamily="50" charset="0"/>
                <a:cs typeface="Arial" pitchFamily="34" charset="0"/>
              </a:rPr>
              <a:t>Garanties </a:t>
            </a:r>
            <a:r>
              <a:rPr lang="fr-FR" sz="1600" dirty="0">
                <a:latin typeface="Andes" panose="02000000000000000000" pitchFamily="50" charset="0"/>
                <a:cs typeface="Arial" pitchFamily="34" charset="0"/>
              </a:rPr>
              <a:t>d’investissement et outils de rehaussement de </a:t>
            </a:r>
            <a:r>
              <a:rPr lang="fr-FR" sz="1600" dirty="0" smtClean="0">
                <a:latin typeface="Andes" panose="02000000000000000000" pitchFamily="50" charset="0"/>
                <a:cs typeface="Arial" pitchFamily="34" charset="0"/>
              </a:rPr>
              <a:t>crédit pour réduire les risques et donc les tarifs</a:t>
            </a:r>
            <a:endParaRPr lang="fr-FR" sz="1600" dirty="0">
              <a:latin typeface="Andes" panose="02000000000000000000" pitchFamily="50" charset="0"/>
              <a:cs typeface="Arial" pitchFamily="34" charset="0"/>
            </a:endParaRPr>
          </a:p>
          <a:p>
            <a:pPr marL="171450" indent="-171450">
              <a:spcBef>
                <a:spcPts val="600"/>
              </a:spcBef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ü"/>
            </a:pPr>
            <a:endParaRPr lang="fr-FR" sz="1600" dirty="0" smtClean="0">
              <a:latin typeface="Andes" panose="02000000000000000000" pitchFamily="50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04278" y="2281422"/>
            <a:ext cx="2700648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fr-FR" sz="1600" smtClean="0">
                <a:latin typeface="Andes" panose="02000000000000000000" pitchFamily="50" charset="0"/>
              </a:rPr>
              <a:t>La mise en place du produit standardisé dans plusieurs pays crée de </a:t>
            </a:r>
            <a:r>
              <a:rPr lang="fr-FR" sz="1600" dirty="0" smtClean="0">
                <a:latin typeface="Andes" panose="02000000000000000000" pitchFamily="50" charset="0"/>
              </a:rPr>
              <a:t>fait un marche régional</a:t>
            </a:r>
          </a:p>
          <a:p>
            <a:pPr marL="171450" indent="-171450">
              <a:spcBef>
                <a:spcPts val="600"/>
              </a:spcBef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fr-FR" sz="1600" smtClean="0">
                <a:latin typeface="Andes" panose="02000000000000000000" pitchFamily="50" charset="0"/>
              </a:rPr>
              <a:t>Cela permet </a:t>
            </a:r>
            <a:r>
              <a:rPr lang="fr-FR" sz="1600" dirty="0" smtClean="0">
                <a:latin typeface="Andes" panose="02000000000000000000" pitchFamily="50" charset="0"/>
              </a:rPr>
              <a:t>de réaliser des économies d’échelle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54864" y="6296265"/>
            <a:ext cx="4078224" cy="409866"/>
            <a:chOff x="54864" y="6296265"/>
            <a:chExt cx="4078224" cy="409866"/>
          </a:xfrm>
        </p:grpSpPr>
        <p:sp>
          <p:nvSpPr>
            <p:cNvPr id="21" name="TextBox 20"/>
            <p:cNvSpPr txBox="1"/>
            <p:nvPr/>
          </p:nvSpPr>
          <p:spPr>
            <a:xfrm>
              <a:off x="54864" y="6296265"/>
              <a:ext cx="4078224" cy="292388"/>
            </a:xfrm>
            <a:prstGeom prst="rect">
              <a:avLst/>
            </a:prstGeom>
            <a:solidFill>
              <a:srgbClr val="17375E"/>
            </a:solidFill>
          </p:spPr>
          <p:txBody>
            <a:bodyPr wrap="square" rtlCol="0">
              <a:spAutoFit/>
            </a:bodyPr>
            <a:lstStyle/>
            <a:p>
              <a:endParaRPr lang="fr-FR" dirty="0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656" y="6376616"/>
              <a:ext cx="3837567" cy="329515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/>
        </p:nvSpPr>
        <p:spPr bwMode="auto">
          <a:xfrm>
            <a:off x="319052" y="1161034"/>
            <a:ext cx="342900" cy="352425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15888" marR="0" indent="-115888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des" panose="02000000000000000000" pitchFamily="50" charset="0"/>
                <a:cs typeface="Arial" pitchFamily="34" charset="0"/>
              </a:rPr>
              <a:t>1</a:t>
            </a:r>
          </a:p>
        </p:txBody>
      </p:sp>
      <p:sp>
        <p:nvSpPr>
          <p:cNvPr id="24" name="Oval 23"/>
          <p:cNvSpPr/>
          <p:nvPr/>
        </p:nvSpPr>
        <p:spPr bwMode="auto">
          <a:xfrm>
            <a:off x="3114044" y="1171018"/>
            <a:ext cx="342900" cy="352425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15888" marR="0" indent="-115888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fr-FR" sz="1600" b="1" dirty="0">
                <a:solidFill>
                  <a:schemeClr val="bg1"/>
                </a:solidFill>
                <a:latin typeface="Andes" panose="02000000000000000000" pitchFamily="50" charset="0"/>
                <a:cs typeface="Arial" pitchFamily="34" charset="0"/>
              </a:rPr>
              <a:t>2</a:t>
            </a:r>
            <a:endParaRPr kumimoji="0" lang="fr-FR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ndes" panose="02000000000000000000" pitchFamily="50" charset="0"/>
              <a:cs typeface="Arial" pitchFamily="34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5839158" y="1171018"/>
            <a:ext cx="342900" cy="352425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15888" marR="0" indent="-115888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fr-FR" sz="1600" b="1" dirty="0">
                <a:solidFill>
                  <a:schemeClr val="bg1"/>
                </a:solidFill>
                <a:latin typeface="Andes" panose="02000000000000000000" pitchFamily="50" charset="0"/>
                <a:cs typeface="Arial" pitchFamily="34" charset="0"/>
              </a:rPr>
              <a:t>3</a:t>
            </a:r>
            <a:endParaRPr kumimoji="0" lang="fr-FR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ndes" panose="02000000000000000000" pitchFamily="50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20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0" y="161998"/>
            <a:ext cx="91440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2400" b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  <a:lvl2pPr algn="ctr">
              <a:spcBef>
                <a:spcPct val="0"/>
              </a:spcBef>
              <a:defRPr sz="2600" b="1">
                <a:solidFill>
                  <a:srgbClr val="014C6D"/>
                </a:solidFill>
              </a:defRPr>
            </a:lvl2pPr>
            <a:lvl3pPr algn="ctr">
              <a:spcBef>
                <a:spcPct val="0"/>
              </a:spcBef>
              <a:defRPr sz="2600" b="1">
                <a:solidFill>
                  <a:srgbClr val="014C6D"/>
                </a:solidFill>
              </a:defRPr>
            </a:lvl3pPr>
            <a:lvl4pPr algn="ctr">
              <a:spcBef>
                <a:spcPct val="0"/>
              </a:spcBef>
              <a:defRPr sz="2600" b="1">
                <a:solidFill>
                  <a:srgbClr val="014C6D"/>
                </a:solidFill>
              </a:defRPr>
            </a:lvl4pPr>
            <a:lvl5pPr algn="ctr">
              <a:spcBef>
                <a:spcPct val="0"/>
              </a:spcBef>
              <a:defRPr sz="2600" b="1">
                <a:solidFill>
                  <a:srgbClr val="014C6D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</a:defRPr>
            </a:lvl9pPr>
          </a:lstStyle>
          <a:p>
            <a:r>
              <a:rPr lang="fr-FR" sz="2800" dirty="0" smtClean="0">
                <a:latin typeface="Andes Bold" panose="02000000000000000000" pitchFamily="50" charset="0"/>
              </a:rPr>
              <a:t>Développeurs ayant déjà participé à des appels d’offres de l’initiative </a:t>
            </a:r>
            <a:r>
              <a:rPr lang="fr-FR" sz="2800" smtClean="0">
                <a:latin typeface="Andes Bold" panose="02000000000000000000" pitchFamily="50" charset="0"/>
              </a:rPr>
              <a:t>Scaling</a:t>
            </a:r>
            <a:r>
              <a:rPr lang="fr-FR" sz="2800" dirty="0" smtClean="0">
                <a:latin typeface="Andes Bold" panose="02000000000000000000" pitchFamily="50" charset="0"/>
              </a:rPr>
              <a:t> Solar</a:t>
            </a:r>
            <a:endParaRPr lang="fr-FR" sz="2800" dirty="0">
              <a:latin typeface="Andes Bold" panose="02000000000000000000" pitchFamily="50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506788" y="-53301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506788" y="-53301900"/>
            <a:ext cx="3017837" cy="7937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65" name="Picture 20" descr="http://eren-groupe.com/wp-content/themes/eren/img/logo-eren-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35" y="3309301"/>
            <a:ext cx="1428601" cy="42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4" descr="http://www.solarreserve.com/en/++theme++solarreserve.theme/static/images/logo-solarreserv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636" y="3414517"/>
            <a:ext cx="2051235" cy="21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6" descr="http://www.frv.com/imagenes/0030/00000025qusl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344" y="3094863"/>
            <a:ext cx="1497455" cy="85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32" descr="http://www.greenpepperenergy.com/wp-content/uploads/2013/05/tat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" t="2329" r="818" b="1416"/>
          <a:stretch/>
        </p:blipFill>
        <p:spPr bwMode="auto">
          <a:xfrm>
            <a:off x="5738352" y="3020874"/>
            <a:ext cx="1394923" cy="81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4" descr="http://www.globeleqmesoamericaenergy.com/img/frontend/globeleq_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826" y="2875539"/>
            <a:ext cx="1486505" cy="948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http://mms.businesswire.com/media/20151105006960/en/355192/5/EDF_EN_Logo_4C_600_F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92" y="1198480"/>
            <a:ext cx="2042830" cy="80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" descr="http://i.forbesimg.com/media/lists/companies/marubeni_416x416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19" b="26709"/>
          <a:stretch/>
        </p:blipFill>
        <p:spPr bwMode="auto">
          <a:xfrm>
            <a:off x="2358597" y="1299673"/>
            <a:ext cx="1725877" cy="83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6" descr="http://www.webdesignmash.com/trial/wp-content/uploads/2012/08/total-oil-log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748" y="1029514"/>
            <a:ext cx="1320348" cy="90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8" descr="http://www.biothermenergy.com/sites/all/themes/forma/images/bthr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370" y="1448141"/>
            <a:ext cx="2036506" cy="39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0" descr="http://www.gdfsuezep.nl/images/default-source/default-album/engie-logo.jpg?sfvrsn=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625" y="1029125"/>
            <a:ext cx="1344883" cy="123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9866" y="2370445"/>
            <a:ext cx="1777596" cy="596567"/>
          </a:xfrm>
          <a:prstGeom prst="rect">
            <a:avLst/>
          </a:prstGeom>
        </p:spPr>
      </p:pic>
      <p:pic>
        <p:nvPicPr>
          <p:cNvPr id="78" name="Picture 10" descr="http://inc.informa-mea.com/SiteThemes/2015/MEE/images/sponsor-logos/chint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760" y="2307693"/>
            <a:ext cx="1475535" cy="72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14" descr="http://e24.vgc.no/drpublish/images/article/2014/08/26/23281743/1/990/Scatec_Solar_Vertikal_RGB_Improving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759" y="1985577"/>
            <a:ext cx="1427346" cy="85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16" descr="http://access-power.com/wp-content/uploads/2014/11/logo-2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593" y="2375117"/>
            <a:ext cx="1202683" cy="45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8" descr="Lekela Power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476" y="2142062"/>
            <a:ext cx="1442260" cy="69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6" descr="http://ww1.prweb.com/prfiles/2009/10/26/3115454/1_AbengoaSolarlogo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24" y="4304778"/>
            <a:ext cx="2349831" cy="34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84" descr="http://www.acciona.com/media/1371193/acciona_oglogo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776" y="3820101"/>
            <a:ext cx="1315620" cy="131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30" descr="http://africanleadership.co.uk/wp-content/uploads/2013/11/actis-logo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117" y="3907252"/>
            <a:ext cx="1178106" cy="73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32" descr="http://seeklogo.com/images/N/neoen-logo-3B85EFAC75-seeklogo.com.gif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946" y="3797353"/>
            <a:ext cx="1160941" cy="116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6" descr="http://mainstreamlastfirst.com/wp-content/uploads/2013/04/logo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11" y="5104199"/>
            <a:ext cx="2599601" cy="85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34" descr="https://upload.wikimedia.org/wikipedia/en/0/06/FSLR_logo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49" y="4039470"/>
            <a:ext cx="1085854" cy="83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38" descr="http://www.tsolar.com/recursos/img/HELATHIS/1946825172_69201011219.gif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506" y="5135721"/>
            <a:ext cx="1501578" cy="74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40" descr="http://www.sunedison.com/sites/all/themes/websiteByZiba/templates/homeowner/img/00-sunedison-logo-white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805" y="5118067"/>
            <a:ext cx="1860653" cy="54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2" descr="http://www.enelgreenpower.com/common/img/logo-trans-en-GB.pn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182" y="4761800"/>
            <a:ext cx="1387561" cy="132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28"/>
          <p:cNvGrpSpPr>
            <a:grpSpLocks noChangeAspect="1"/>
          </p:cNvGrpSpPr>
          <p:nvPr/>
        </p:nvGrpSpPr>
        <p:grpSpPr>
          <a:xfrm>
            <a:off x="54864" y="6296265"/>
            <a:ext cx="4078224" cy="428360"/>
            <a:chOff x="54864" y="6296265"/>
            <a:chExt cx="4078224" cy="428360"/>
          </a:xfrm>
        </p:grpSpPr>
        <p:sp>
          <p:nvSpPr>
            <p:cNvPr id="30" name="TextBox 29"/>
            <p:cNvSpPr txBox="1"/>
            <p:nvPr/>
          </p:nvSpPr>
          <p:spPr>
            <a:xfrm>
              <a:off x="54864" y="6296265"/>
              <a:ext cx="4078224" cy="428360"/>
            </a:xfrm>
            <a:prstGeom prst="rect">
              <a:avLst/>
            </a:prstGeom>
            <a:solidFill>
              <a:srgbClr val="17375E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656" y="6376616"/>
              <a:ext cx="3837567" cy="3295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110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0" y="161998"/>
            <a:ext cx="91440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2400" b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  <a:lvl2pPr algn="ctr">
              <a:spcBef>
                <a:spcPct val="0"/>
              </a:spcBef>
              <a:defRPr sz="2600" b="1">
                <a:solidFill>
                  <a:srgbClr val="014C6D"/>
                </a:solidFill>
              </a:defRPr>
            </a:lvl2pPr>
            <a:lvl3pPr algn="ctr">
              <a:spcBef>
                <a:spcPct val="0"/>
              </a:spcBef>
              <a:defRPr sz="2600" b="1">
                <a:solidFill>
                  <a:srgbClr val="014C6D"/>
                </a:solidFill>
              </a:defRPr>
            </a:lvl3pPr>
            <a:lvl4pPr algn="ctr">
              <a:spcBef>
                <a:spcPct val="0"/>
              </a:spcBef>
              <a:defRPr sz="2600" b="1">
                <a:solidFill>
                  <a:srgbClr val="014C6D"/>
                </a:solidFill>
              </a:defRPr>
            </a:lvl4pPr>
            <a:lvl5pPr algn="ctr">
              <a:spcBef>
                <a:spcPct val="0"/>
              </a:spcBef>
              <a:defRPr sz="2600" b="1">
                <a:solidFill>
                  <a:srgbClr val="014C6D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</a:defRPr>
            </a:lvl9pPr>
          </a:lstStyle>
          <a:p>
            <a:r>
              <a:rPr lang="fr-FR" sz="2800" dirty="0" smtClean="0">
                <a:latin typeface="Andes Bold" panose="02000000000000000000" pitchFamily="50" charset="0"/>
              </a:rPr>
              <a:t>Les résultats de Scaling Solar en Zambie</a:t>
            </a:r>
            <a:endParaRPr lang="fr-FR" sz="2800" dirty="0">
              <a:latin typeface="Andes Bold" panose="02000000000000000000" pitchFamily="50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5318" y="825703"/>
            <a:ext cx="9184943" cy="13849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n-US" sz="300" dirty="0"/>
          </a:p>
        </p:txBody>
      </p:sp>
      <p:sp>
        <p:nvSpPr>
          <p:cNvPr id="36" name="TextBox 35"/>
          <p:cNvSpPr txBox="1"/>
          <p:nvPr/>
        </p:nvSpPr>
        <p:spPr>
          <a:xfrm>
            <a:off x="342403" y="5208607"/>
            <a:ext cx="8289265" cy="775501"/>
          </a:xfrm>
          <a:prstGeom prst="rect">
            <a:avLst/>
          </a:prstGeom>
          <a:solidFill>
            <a:srgbClr val="25599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R="0" algn="ctr" defTabSz="914400" eaLnBrk="1" latinLnBrk="0" hangingPunct="1">
              <a:lnSpc>
                <a:spcPct val="100000"/>
              </a:lnSpc>
              <a:buClrTx/>
              <a:buSzTx/>
              <a:buNone/>
              <a:tabLst/>
              <a:defRPr>
                <a:solidFill>
                  <a:schemeClr val="bg1"/>
                </a:solidFill>
              </a:defRPr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r>
              <a:rPr lang="fr-FR" sz="2000" dirty="0" smtClean="0">
                <a:solidFill>
                  <a:srgbClr val="FFC000"/>
                </a:solidFill>
              </a:rPr>
              <a:t>Un tarif de 6.0$cents/kWh </a:t>
            </a:r>
            <a:r>
              <a:rPr lang="fr-FR" sz="2000" smtClean="0">
                <a:solidFill>
                  <a:srgbClr val="FFC000"/>
                </a:solidFill>
              </a:rPr>
              <a:t>sans inflation correspond </a:t>
            </a:r>
            <a:r>
              <a:rPr lang="fr-FR" sz="2000" dirty="0" smtClean="0">
                <a:solidFill>
                  <a:srgbClr val="FFC000"/>
                </a:solidFill>
              </a:rPr>
              <a:t>à un tarif </a:t>
            </a:r>
            <a:r>
              <a:rPr lang="fr-FR" sz="2000" dirty="0">
                <a:solidFill>
                  <a:srgbClr val="FFC000"/>
                </a:solidFill>
              </a:rPr>
              <a:t>moyen en valeur réelle à </a:t>
            </a:r>
            <a:r>
              <a:rPr lang="fr-FR" sz="2000" b="1" u="sng" dirty="0" smtClean="0">
                <a:solidFill>
                  <a:srgbClr val="FFC000"/>
                </a:solidFill>
              </a:rPr>
              <a:t>4.7$cents/kWh</a:t>
            </a:r>
            <a:r>
              <a:rPr lang="fr-FR" sz="2000" b="1" dirty="0" smtClean="0">
                <a:solidFill>
                  <a:srgbClr val="FFC000"/>
                </a:solidFill>
              </a:rPr>
              <a:t> </a:t>
            </a:r>
            <a:r>
              <a:rPr lang="fr-FR" sz="2000" dirty="0" smtClean="0">
                <a:solidFill>
                  <a:srgbClr val="FFC000"/>
                </a:solidFill>
              </a:rPr>
              <a:t>sur la durée du contrat</a:t>
            </a:r>
            <a:endParaRPr lang="fr-FR" sz="2000" dirty="0">
              <a:solidFill>
                <a:srgbClr val="FFC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9724" y="985785"/>
            <a:ext cx="82892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2400" b="1" dirty="0" smtClean="0">
                <a:solidFill>
                  <a:srgbClr val="00B0F0"/>
                </a:solidFill>
                <a:latin typeface="Andes" panose="02000000000000000000" pitchFamily="50" charset="0"/>
                <a:ea typeface="+mj-ea"/>
                <a:cs typeface="Arial" pitchFamily="34" charset="0"/>
              </a:rPr>
              <a:t>Des projets développés et un appel d’offres préparé et ex</a:t>
            </a:r>
            <a:r>
              <a:rPr lang="fr-FR" sz="2400" b="1" dirty="0">
                <a:solidFill>
                  <a:srgbClr val="00B0F0"/>
                </a:solidFill>
                <a:latin typeface="Andes" panose="02000000000000000000" pitchFamily="50" charset="0"/>
                <a:cs typeface="Arial" pitchFamily="34" charset="0"/>
              </a:rPr>
              <a:t>é</a:t>
            </a:r>
            <a:r>
              <a:rPr lang="fr-FR" sz="2400" b="1" dirty="0" smtClean="0">
                <a:solidFill>
                  <a:srgbClr val="00B0F0"/>
                </a:solidFill>
                <a:latin typeface="Andes" panose="02000000000000000000" pitchFamily="50" charset="0"/>
                <a:ea typeface="+mj-ea"/>
                <a:cs typeface="Arial" pitchFamily="34" charset="0"/>
              </a:rPr>
              <a:t>cut</a:t>
            </a:r>
            <a:r>
              <a:rPr lang="fr-FR" sz="2400" b="1" dirty="0" smtClean="0">
                <a:solidFill>
                  <a:srgbClr val="00B0F0"/>
                </a:solidFill>
                <a:latin typeface="Andes" panose="02000000000000000000" pitchFamily="50" charset="0"/>
                <a:cs typeface="Arial" pitchFamily="34" charset="0"/>
              </a:rPr>
              <a:t>é</a:t>
            </a:r>
            <a:r>
              <a:rPr lang="fr-FR" sz="2400" b="1" dirty="0" smtClean="0">
                <a:solidFill>
                  <a:srgbClr val="00B0F0"/>
                </a:solidFill>
                <a:latin typeface="Andes" panose="02000000000000000000" pitchFamily="50" charset="0"/>
                <a:ea typeface="+mj-ea"/>
                <a:cs typeface="Arial" pitchFamily="34" charset="0"/>
              </a:rPr>
              <a:t> en </a:t>
            </a:r>
            <a:r>
              <a:rPr lang="fr-FR" sz="2400" b="1" u="sng" dirty="0" smtClean="0">
                <a:solidFill>
                  <a:srgbClr val="00B0F0"/>
                </a:solidFill>
                <a:latin typeface="Andes" panose="02000000000000000000" pitchFamily="50" charset="0"/>
                <a:ea typeface="+mj-ea"/>
                <a:cs typeface="Arial" pitchFamily="34" charset="0"/>
              </a:rPr>
              <a:t>9 mois</a:t>
            </a:r>
            <a:r>
              <a:rPr lang="fr-FR" sz="2400" b="1" dirty="0" smtClean="0">
                <a:solidFill>
                  <a:srgbClr val="00B0F0"/>
                </a:solidFill>
                <a:latin typeface="Andes" panose="02000000000000000000" pitchFamily="50" charset="0"/>
                <a:ea typeface="+mj-ea"/>
                <a:cs typeface="Arial" pitchFamily="34" charset="0"/>
              </a:rPr>
              <a:t> seulement</a:t>
            </a:r>
            <a:endParaRPr lang="fr-FR" sz="2400" b="1" u="sng" dirty="0">
              <a:solidFill>
                <a:srgbClr val="00B0F0"/>
              </a:solidFill>
              <a:latin typeface="Andes" panose="02000000000000000000" pitchFamily="50" charset="0"/>
              <a:ea typeface="+mj-ea"/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246231"/>
              </p:ext>
            </p:extLst>
          </p:nvPr>
        </p:nvGraphicFramePr>
        <p:xfrm>
          <a:off x="342403" y="1939810"/>
          <a:ext cx="8289265" cy="3234072"/>
        </p:xfrm>
        <a:graphic>
          <a:graphicData uri="http://schemas.openxmlformats.org/drawingml/2006/table">
            <a:tbl>
              <a:tblPr/>
              <a:tblGrid>
                <a:gridCol w="3778185"/>
                <a:gridCol w="2071868"/>
                <a:gridCol w="2439212"/>
              </a:tblGrid>
              <a:tr h="76519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dirty="0">
                          <a:solidFill>
                            <a:srgbClr val="FFC000"/>
                          </a:solidFill>
                          <a:effectLst/>
                          <a:latin typeface="Andes" panose="02000000000000000000" pitchFamily="50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59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b="1" dirty="0" smtClean="0">
                          <a:solidFill>
                            <a:srgbClr val="FFC000"/>
                          </a:solidFill>
                          <a:effectLst/>
                          <a:latin typeface="Andes" panose="02000000000000000000" pitchFamily="50" charset="0"/>
                        </a:rPr>
                        <a:t>Site “West Lunga”</a:t>
                      </a:r>
                      <a:endParaRPr lang="en-US" dirty="0">
                        <a:solidFill>
                          <a:srgbClr val="FFC000"/>
                        </a:solidFill>
                        <a:effectLst/>
                        <a:latin typeface="Andes" panose="02000000000000000000" pitchFamily="50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59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b="1" dirty="0" smtClean="0">
                          <a:solidFill>
                            <a:srgbClr val="FFC000"/>
                          </a:solidFill>
                          <a:effectLst/>
                          <a:latin typeface="Andes" panose="02000000000000000000" pitchFamily="50" charset="0"/>
                        </a:rPr>
                        <a:t>Site “Mosi-oa Tunya”</a:t>
                      </a:r>
                      <a:endParaRPr lang="en-US" dirty="0">
                        <a:solidFill>
                          <a:srgbClr val="FFC000"/>
                        </a:solidFill>
                        <a:effectLst/>
                        <a:latin typeface="Andes" panose="02000000000000000000" pitchFamily="50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5997"/>
                    </a:solidFill>
                  </a:tcPr>
                </a:tc>
              </a:tr>
              <a:tr h="40269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b="1" dirty="0">
                          <a:solidFill>
                            <a:srgbClr val="000000"/>
                          </a:solidFill>
                          <a:effectLst/>
                          <a:latin typeface="Andes" panose="02000000000000000000" pitchFamily="50" charset="0"/>
                        </a:rPr>
                        <a:t>Neoen / First Solar</a:t>
                      </a:r>
                      <a:endParaRPr lang="en-US" dirty="0">
                        <a:effectLst/>
                        <a:latin typeface="Andes" panose="02000000000000000000" pitchFamily="50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  <a:latin typeface="Andes" panose="02000000000000000000" pitchFamily="50" charset="0"/>
                        </a:rPr>
                        <a:t>6.0150</a:t>
                      </a:r>
                      <a:endParaRPr lang="en-US" dirty="0">
                        <a:effectLst/>
                        <a:latin typeface="Andes" panose="02000000000000000000" pitchFamily="50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  <a:latin typeface="Andes" panose="02000000000000000000" pitchFamily="50" charset="0"/>
                        </a:rPr>
                        <a:t>6.1350</a:t>
                      </a:r>
                      <a:endParaRPr lang="en-US" dirty="0">
                        <a:effectLst/>
                        <a:latin typeface="Andes" panose="02000000000000000000" pitchFamily="50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269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b="1" dirty="0">
                          <a:solidFill>
                            <a:srgbClr val="000000"/>
                          </a:solidFill>
                          <a:effectLst/>
                          <a:latin typeface="Andes" panose="02000000000000000000" pitchFamily="50" charset="0"/>
                        </a:rPr>
                        <a:t>ENEL Green Power</a:t>
                      </a:r>
                      <a:endParaRPr lang="en-US" dirty="0">
                        <a:effectLst/>
                        <a:latin typeface="Andes" panose="02000000000000000000" pitchFamily="50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  <a:latin typeface="Andes" panose="02000000000000000000" pitchFamily="50" charset="0"/>
                        </a:rPr>
                        <a:t>7.7989</a:t>
                      </a:r>
                      <a:endParaRPr lang="en-US" dirty="0">
                        <a:effectLst/>
                        <a:latin typeface="Andes" panose="02000000000000000000" pitchFamily="50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  <a:latin typeface="Andes" panose="02000000000000000000" pitchFamily="50" charset="0"/>
                        </a:rPr>
                        <a:t>7.8390</a:t>
                      </a:r>
                      <a:endParaRPr lang="en-US" dirty="0">
                        <a:effectLst/>
                        <a:latin typeface="Andes" panose="02000000000000000000" pitchFamily="50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40269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b="1" dirty="0">
                          <a:solidFill>
                            <a:srgbClr val="000000"/>
                          </a:solidFill>
                          <a:effectLst/>
                          <a:latin typeface="Andes" panose="02000000000000000000" pitchFamily="50" charset="0"/>
                        </a:rPr>
                        <a:t>Access /  EREN Zambia 1</a:t>
                      </a:r>
                      <a:endParaRPr lang="en-US" dirty="0">
                        <a:effectLst/>
                        <a:latin typeface="Andes" panose="02000000000000000000" pitchFamily="50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  <a:latin typeface="Andes" panose="02000000000000000000" pitchFamily="50" charset="0"/>
                        </a:rPr>
                        <a:t>8.2879</a:t>
                      </a:r>
                      <a:endParaRPr lang="en-US" dirty="0">
                        <a:effectLst/>
                        <a:latin typeface="Andes" panose="02000000000000000000" pitchFamily="50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200" smtClean="0">
                          <a:solidFill>
                            <a:srgbClr val="000000"/>
                          </a:solidFill>
                          <a:effectLst/>
                          <a:latin typeface="Andes" panose="02000000000000000000" pitchFamily="50" charset="0"/>
                          <a:ea typeface="+mn-ea"/>
                          <a:cs typeface="+mn-cs"/>
                        </a:rPr>
                        <a:t>8.9509</a:t>
                      </a:r>
                      <a:endParaRPr lang="en-US" sz="1800" kern="1200" dirty="0">
                        <a:solidFill>
                          <a:srgbClr val="000000"/>
                        </a:solidFill>
                        <a:effectLst/>
                        <a:latin typeface="Andes" panose="02000000000000000000" pitchFamily="50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269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b="1" dirty="0">
                          <a:solidFill>
                            <a:srgbClr val="000000"/>
                          </a:solidFill>
                          <a:effectLst/>
                          <a:latin typeface="Andes" panose="02000000000000000000" pitchFamily="50" charset="0"/>
                        </a:rPr>
                        <a:t>MULILO Zambia PV1 Consortium</a:t>
                      </a:r>
                      <a:endParaRPr lang="en-US" dirty="0">
                        <a:effectLst/>
                        <a:latin typeface="Andes" panose="02000000000000000000" pitchFamily="50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  <a:latin typeface="Andes" panose="02000000000000000000" pitchFamily="50" charset="0"/>
                        </a:rPr>
                        <a:t>8.4000</a:t>
                      </a:r>
                      <a:endParaRPr lang="en-US" dirty="0">
                        <a:effectLst/>
                        <a:latin typeface="Andes" panose="02000000000000000000" pitchFamily="50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200" smtClean="0">
                          <a:solidFill>
                            <a:srgbClr val="000000"/>
                          </a:solidFill>
                          <a:effectLst/>
                          <a:latin typeface="Andes" panose="02000000000000000000" pitchFamily="50" charset="0"/>
                          <a:ea typeface="+mn-ea"/>
                          <a:cs typeface="+mn-cs"/>
                        </a:rPr>
                        <a:t>8.4000</a:t>
                      </a:r>
                      <a:endParaRPr lang="en-US" sz="1800" kern="1200" dirty="0">
                        <a:solidFill>
                          <a:srgbClr val="000000"/>
                        </a:solidFill>
                        <a:effectLst/>
                        <a:latin typeface="Andes" panose="02000000000000000000" pitchFamily="50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269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b="1" dirty="0">
                          <a:solidFill>
                            <a:srgbClr val="000000"/>
                          </a:solidFill>
                          <a:effectLst/>
                          <a:latin typeface="Andes" panose="02000000000000000000" pitchFamily="50" charset="0"/>
                        </a:rPr>
                        <a:t>EDF Energies Nouvelles</a:t>
                      </a:r>
                      <a:endParaRPr lang="en-US" dirty="0">
                        <a:effectLst/>
                        <a:latin typeface="Andes" panose="02000000000000000000" pitchFamily="50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  <a:latin typeface="Andes" panose="02000000000000000000" pitchFamily="50" charset="0"/>
                        </a:rPr>
                        <a:t>10.0400</a:t>
                      </a:r>
                      <a:endParaRPr lang="en-US" dirty="0">
                        <a:effectLst/>
                        <a:latin typeface="Andes" panose="02000000000000000000" pitchFamily="50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  <a:latin typeface="Andes" panose="02000000000000000000" pitchFamily="50" charset="0"/>
                        </a:rPr>
                        <a:t>9.9850</a:t>
                      </a:r>
                      <a:endParaRPr lang="en-US" dirty="0">
                        <a:effectLst/>
                        <a:latin typeface="Andes" panose="02000000000000000000" pitchFamily="50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269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b="1" dirty="0">
                          <a:solidFill>
                            <a:srgbClr val="000000"/>
                          </a:solidFill>
                          <a:effectLst/>
                          <a:latin typeface="Andes" panose="02000000000000000000" pitchFamily="50" charset="0"/>
                        </a:rPr>
                        <a:t>SEP / AVIC Intl</a:t>
                      </a:r>
                      <a:endParaRPr lang="en-US" dirty="0">
                        <a:effectLst/>
                        <a:latin typeface="Andes" panose="02000000000000000000" pitchFamily="50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  <a:latin typeface="Andes" panose="02000000000000000000" pitchFamily="50" charset="0"/>
                        </a:rPr>
                        <a:t>10.6000</a:t>
                      </a:r>
                      <a:endParaRPr lang="en-US" dirty="0">
                        <a:effectLst/>
                        <a:latin typeface="Andes" panose="02000000000000000000" pitchFamily="50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  <a:latin typeface="Andes" panose="02000000000000000000" pitchFamily="50" charset="0"/>
                        </a:rPr>
                        <a:t>10.6000</a:t>
                      </a:r>
                      <a:endParaRPr lang="en-US" dirty="0">
                        <a:effectLst/>
                        <a:latin typeface="Andes" panose="02000000000000000000" pitchFamily="50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179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219918" y="156965"/>
            <a:ext cx="8553691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2400" b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  <a:lvl2pPr algn="ctr">
              <a:spcBef>
                <a:spcPct val="0"/>
              </a:spcBef>
              <a:defRPr sz="2600" b="1">
                <a:solidFill>
                  <a:srgbClr val="014C6D"/>
                </a:solidFill>
              </a:defRPr>
            </a:lvl2pPr>
            <a:lvl3pPr algn="ctr">
              <a:spcBef>
                <a:spcPct val="0"/>
              </a:spcBef>
              <a:defRPr sz="2600" b="1">
                <a:solidFill>
                  <a:srgbClr val="014C6D"/>
                </a:solidFill>
              </a:defRPr>
            </a:lvl3pPr>
            <a:lvl4pPr algn="ctr">
              <a:spcBef>
                <a:spcPct val="0"/>
              </a:spcBef>
              <a:defRPr sz="2600" b="1">
                <a:solidFill>
                  <a:srgbClr val="014C6D"/>
                </a:solidFill>
              </a:defRPr>
            </a:lvl4pPr>
            <a:lvl5pPr algn="ctr">
              <a:spcBef>
                <a:spcPct val="0"/>
              </a:spcBef>
              <a:defRPr sz="2600" b="1">
                <a:solidFill>
                  <a:srgbClr val="014C6D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</a:defRPr>
            </a:lvl9pPr>
          </a:lstStyle>
          <a:p>
            <a:pPr>
              <a:buNone/>
            </a:pPr>
            <a:r>
              <a:rPr lang="fr-FR" sz="2800" dirty="0" smtClean="0">
                <a:latin typeface="Andes Bold" panose="02000000000000000000" pitchFamily="50" charset="0"/>
              </a:rPr>
              <a:t>Scaling Solar par rapport aux références régionales</a:t>
            </a:r>
            <a:endParaRPr lang="fr-FR" sz="2800" dirty="0">
              <a:latin typeface="Andes Bold" panose="02000000000000000000" pitchFamily="50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5318" y="825703"/>
            <a:ext cx="9184943" cy="13849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n-US" sz="3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83" y="1054228"/>
            <a:ext cx="8830025" cy="507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31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172" y="170624"/>
            <a:ext cx="7772400" cy="563562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fr-FR" sz="2800" kern="1200" dirty="0" smtClean="0">
                <a:solidFill>
                  <a:schemeClr val="tx2">
                    <a:lumMod val="75000"/>
                  </a:schemeClr>
                </a:solidFill>
                <a:latin typeface="Andes Bold" panose="02000000000000000000" pitchFamily="50" charset="0"/>
              </a:rPr>
              <a:t>Quels sont les avantages? </a:t>
            </a:r>
            <a:endParaRPr lang="fr-FR" sz="2800" kern="1200" dirty="0">
              <a:solidFill>
                <a:schemeClr val="tx2">
                  <a:lumMod val="75000"/>
                </a:schemeClr>
              </a:solidFill>
              <a:latin typeface="Andes Bold" panose="02000000000000000000" pitchFamily="50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5050" y="1200539"/>
            <a:ext cx="8106710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24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fr-FR" sz="2000" b="1" dirty="0" smtClean="0">
                <a:solidFill>
                  <a:srgbClr val="0099FF"/>
                </a:solidFill>
                <a:latin typeface="Andes" panose="02000000000000000000" pitchFamily="50" charset="0"/>
              </a:rPr>
              <a:t>Pour les Gouvernements:</a:t>
            </a:r>
          </a:p>
          <a:p>
            <a:pPr marL="342900" lvl="0" indent="-342900">
              <a:spcBef>
                <a:spcPts val="2400"/>
              </a:spcBef>
              <a:buClr>
                <a:schemeClr val="tx2"/>
              </a:buClr>
              <a:buFont typeface="+mj-lt"/>
              <a:buAutoNum type="arabicPeriod"/>
            </a:pPr>
            <a:endParaRPr lang="fr-FR" sz="2000" b="1" dirty="0" smtClean="0">
              <a:solidFill>
                <a:srgbClr val="0099FF"/>
              </a:solidFill>
              <a:latin typeface="Andes" panose="02000000000000000000" pitchFamily="50" charset="0"/>
            </a:endParaRPr>
          </a:p>
          <a:p>
            <a:pPr marL="342900" lvl="0" indent="-342900">
              <a:spcBef>
                <a:spcPts val="30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fr-FR" sz="2000" b="1" dirty="0" smtClean="0">
                <a:solidFill>
                  <a:srgbClr val="0099FF"/>
                </a:solidFill>
                <a:latin typeface="Andes" panose="02000000000000000000" pitchFamily="50" charset="0"/>
              </a:rPr>
              <a:t>Pour les investisseurs: </a:t>
            </a:r>
          </a:p>
          <a:p>
            <a:pPr marL="342900" lvl="0" indent="-342900">
              <a:spcBef>
                <a:spcPts val="2400"/>
              </a:spcBef>
              <a:buClr>
                <a:schemeClr val="tx2"/>
              </a:buClr>
              <a:buFont typeface="+mj-lt"/>
              <a:buAutoNum type="arabicPeriod"/>
            </a:pPr>
            <a:endParaRPr lang="fr-FR" sz="800" b="1" dirty="0" smtClean="0">
              <a:solidFill>
                <a:srgbClr val="0099FF"/>
              </a:solidFill>
              <a:latin typeface="Andes" panose="02000000000000000000" pitchFamily="50" charset="0"/>
            </a:endParaRPr>
          </a:p>
          <a:p>
            <a:pPr marL="342900" lvl="0" indent="-342900">
              <a:spcBef>
                <a:spcPts val="2400"/>
              </a:spcBef>
              <a:buClr>
                <a:schemeClr val="tx2"/>
              </a:buClr>
              <a:buFont typeface="+mj-lt"/>
              <a:buAutoNum type="arabicPeriod"/>
            </a:pPr>
            <a:endParaRPr lang="fr-FR" sz="800" b="1" dirty="0" smtClean="0">
              <a:solidFill>
                <a:srgbClr val="0099FF"/>
              </a:solidFill>
              <a:latin typeface="Andes" panose="02000000000000000000" pitchFamily="50" charset="0"/>
            </a:endParaRPr>
          </a:p>
          <a:p>
            <a:pPr marL="342900" lvl="0" indent="-342900">
              <a:spcBef>
                <a:spcPts val="36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fr-FR" sz="2000" b="1" dirty="0" smtClean="0">
                <a:solidFill>
                  <a:srgbClr val="0099FF"/>
                </a:solidFill>
                <a:latin typeface="Andes" panose="02000000000000000000" pitchFamily="50" charset="0"/>
              </a:rPr>
              <a:t>Pour les bailleurs de fonds*:	</a:t>
            </a:r>
            <a:endParaRPr lang="fr-FR" sz="2000" b="1" dirty="0">
              <a:latin typeface="Andes" panose="02000000000000000000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93133" y="4163209"/>
            <a:ext cx="3645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9250" indent="-34925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ü"/>
              <a:defRPr sz="1800">
                <a:latin typeface="Andes" panose="02000000000000000000" pitchFamily="50" charset="0"/>
              </a:defRPr>
            </a:lvl1pPr>
          </a:lstStyle>
          <a:p>
            <a:r>
              <a:rPr lang="fr-FR" dirty="0" smtClean="0"/>
              <a:t>Portée</a:t>
            </a:r>
          </a:p>
          <a:p>
            <a:r>
              <a:rPr lang="fr-FR" dirty="0" smtClean="0"/>
              <a:t>Effet de levier</a:t>
            </a:r>
          </a:p>
          <a:p>
            <a:r>
              <a:rPr lang="fr-FR" dirty="0" smtClean="0"/>
              <a:t>Transparence</a:t>
            </a:r>
          </a:p>
          <a:p>
            <a:r>
              <a:rPr lang="fr-FR" dirty="0" smtClean="0"/>
              <a:t>Impact</a:t>
            </a:r>
            <a:endParaRPr lang="fr-FR" dirty="0"/>
          </a:p>
        </p:txBody>
      </p:sp>
      <p:sp>
        <p:nvSpPr>
          <p:cNvPr id="6" name="TextBox 5"/>
          <p:cNvSpPr txBox="1"/>
          <p:nvPr/>
        </p:nvSpPr>
        <p:spPr>
          <a:xfrm>
            <a:off x="4793133" y="2542363"/>
            <a:ext cx="36457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9250" indent="-34925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ü"/>
              <a:defRPr sz="1800">
                <a:latin typeface="Andes" panose="02000000000000000000" pitchFamily="50" charset="0"/>
              </a:defRPr>
            </a:lvl1pPr>
          </a:lstStyle>
          <a:p>
            <a:r>
              <a:rPr lang="fr-FR" dirty="0" smtClean="0"/>
              <a:t>Nouveaux débouchés</a:t>
            </a:r>
          </a:p>
          <a:p>
            <a:r>
              <a:rPr lang="fr-FR" dirty="0" smtClean="0"/>
              <a:t>Réduction des coûts  de développement</a:t>
            </a:r>
          </a:p>
          <a:p>
            <a:r>
              <a:rPr lang="fr-FR" dirty="0" smtClean="0"/>
              <a:t>Conditions équitables</a:t>
            </a:r>
          </a:p>
          <a:p>
            <a:r>
              <a:rPr lang="fr-FR" dirty="0" smtClean="0"/>
              <a:t>Echelle régionale</a:t>
            </a:r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4793133" y="1200539"/>
            <a:ext cx="3645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71450" indent="-171450">
              <a:spcBef>
                <a:spcPts val="600"/>
              </a:spcBef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ü"/>
              <a:defRPr sz="1400"/>
            </a:lvl1pPr>
          </a:lstStyle>
          <a:p>
            <a:pPr marL="349250" indent="-349250">
              <a:spcBef>
                <a:spcPts val="0"/>
              </a:spcBef>
              <a:spcAft>
                <a:spcPts val="0"/>
              </a:spcAft>
            </a:pPr>
            <a:r>
              <a:rPr lang="fr-FR" sz="1800" dirty="0" smtClean="0">
                <a:latin typeface="Andes" panose="02000000000000000000" pitchFamily="50" charset="0"/>
              </a:rPr>
              <a:t>Rapidité</a:t>
            </a:r>
          </a:p>
          <a:p>
            <a:pPr marL="349250" indent="-349250">
              <a:spcBef>
                <a:spcPts val="0"/>
              </a:spcBef>
              <a:spcAft>
                <a:spcPts val="0"/>
              </a:spcAft>
            </a:pPr>
            <a:r>
              <a:rPr lang="fr-FR" sz="1800" dirty="0" smtClean="0">
                <a:latin typeface="Andes" panose="02000000000000000000" pitchFamily="50" charset="0"/>
              </a:rPr>
              <a:t>Un produit sur mesure</a:t>
            </a:r>
          </a:p>
          <a:p>
            <a:pPr marL="349250" indent="-349250">
              <a:spcBef>
                <a:spcPts val="0"/>
              </a:spcBef>
              <a:spcAft>
                <a:spcPts val="0"/>
              </a:spcAft>
            </a:pPr>
            <a:r>
              <a:rPr lang="fr-FR" sz="1800" dirty="0" smtClean="0">
                <a:latin typeface="Andes" panose="02000000000000000000" pitchFamily="50" charset="0"/>
              </a:rPr>
              <a:t>Visibilité sur le processus</a:t>
            </a:r>
          </a:p>
          <a:p>
            <a:pPr marL="349250" indent="-349250">
              <a:spcBef>
                <a:spcPts val="0"/>
              </a:spcBef>
              <a:spcAft>
                <a:spcPts val="0"/>
              </a:spcAft>
            </a:pPr>
            <a:r>
              <a:rPr lang="fr-FR" sz="1800" dirty="0" smtClean="0">
                <a:latin typeface="Andes" panose="02000000000000000000" pitchFamily="50" charset="0"/>
              </a:rPr>
              <a:t>Tarifs compétitifs</a:t>
            </a:r>
            <a:endParaRPr lang="fr-FR" sz="1800" dirty="0">
              <a:latin typeface="Andes" panose="02000000000000000000" pitchFamily="50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5711013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0" indent="-120650">
              <a:buNone/>
            </a:pPr>
            <a:r>
              <a:rPr lang="fr-FR" dirty="0" smtClean="0">
                <a:latin typeface="Andes" panose="02000000000000000000" pitchFamily="50" charset="0"/>
              </a:rPr>
              <a:t>* Les opportunités pour les bailleurs de fonds incluent: le financement des conseillers ou consultants (étapes 1 à 3) ou l’apport de capitaux pour permettre à tous les soumissionnaires de proposer des tarifs encore plus faibles</a:t>
            </a:r>
            <a:endParaRPr lang="fr-FR" dirty="0">
              <a:latin typeface="Andes" panose="02000000000000000000" pitchFamily="50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4864" y="6296265"/>
            <a:ext cx="4078224" cy="428360"/>
            <a:chOff x="54864" y="6296265"/>
            <a:chExt cx="4078224" cy="428360"/>
          </a:xfrm>
        </p:grpSpPr>
        <p:sp>
          <p:nvSpPr>
            <p:cNvPr id="9" name="TextBox 8"/>
            <p:cNvSpPr txBox="1"/>
            <p:nvPr/>
          </p:nvSpPr>
          <p:spPr>
            <a:xfrm>
              <a:off x="54864" y="6296265"/>
              <a:ext cx="4078224" cy="428360"/>
            </a:xfrm>
            <a:prstGeom prst="rect">
              <a:avLst/>
            </a:prstGeom>
            <a:solidFill>
              <a:srgbClr val="17375E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656" y="6376616"/>
              <a:ext cx="3837567" cy="3295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381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615172" y="181048"/>
            <a:ext cx="7772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2800" b="1">
                <a:solidFill>
                  <a:schemeClr val="tx2">
                    <a:lumMod val="75000"/>
                  </a:schemeClr>
                </a:solidFill>
                <a:latin typeface="Andes Bold" panose="02000000000000000000" pitchFamily="50" charset="0"/>
                <a:ea typeface="+mj-ea"/>
                <a:cs typeface="Arial" pitchFamily="34" charset="0"/>
              </a:defRPr>
            </a:lvl1pPr>
            <a:lvl2pPr algn="ctr">
              <a:spcBef>
                <a:spcPct val="0"/>
              </a:spcBef>
              <a:defRPr sz="2600" b="1">
                <a:solidFill>
                  <a:srgbClr val="014C6D"/>
                </a:solidFill>
              </a:defRPr>
            </a:lvl2pPr>
            <a:lvl3pPr algn="ctr">
              <a:spcBef>
                <a:spcPct val="0"/>
              </a:spcBef>
              <a:defRPr sz="2600" b="1">
                <a:solidFill>
                  <a:srgbClr val="014C6D"/>
                </a:solidFill>
              </a:defRPr>
            </a:lvl3pPr>
            <a:lvl4pPr algn="ctr">
              <a:spcBef>
                <a:spcPct val="0"/>
              </a:spcBef>
              <a:defRPr sz="2600" b="1">
                <a:solidFill>
                  <a:srgbClr val="014C6D"/>
                </a:solidFill>
              </a:defRPr>
            </a:lvl4pPr>
            <a:lvl5pPr algn="ctr">
              <a:spcBef>
                <a:spcPct val="0"/>
              </a:spcBef>
              <a:defRPr sz="2600" b="1">
                <a:solidFill>
                  <a:srgbClr val="014C6D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</a:defRPr>
            </a:lvl9pPr>
          </a:lstStyle>
          <a:p>
            <a:r>
              <a:rPr lang="fr-FR" dirty="0" smtClean="0"/>
              <a:t>Intéressés? Merci de prendre contact avec nous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-178180" y="1097704"/>
            <a:ext cx="882655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Clr>
                <a:srgbClr val="0099FF"/>
              </a:buClr>
              <a:buFont typeface="Wingdings" panose="05000000000000000000" pitchFamily="2" charset="2"/>
              <a:buChar char="ü"/>
            </a:pPr>
            <a:endParaRPr lang="fr-FR" sz="2400" dirty="0" smtClean="0">
              <a:solidFill>
                <a:srgbClr val="0099FF"/>
              </a:solidFill>
              <a:latin typeface="Andes" panose="02000000000000000000" pitchFamily="50" charset="0"/>
            </a:endParaRPr>
          </a:p>
          <a:p>
            <a:pPr lvl="1" algn="ctr">
              <a:buClr>
                <a:srgbClr val="0099FF"/>
              </a:buClr>
              <a:buNone/>
            </a:pPr>
            <a:r>
              <a:rPr lang="fr-FR" sz="2400" dirty="0" smtClean="0">
                <a:solidFill>
                  <a:srgbClr val="0099FF"/>
                </a:solidFill>
                <a:latin typeface="Andes" panose="02000000000000000000" pitchFamily="50" charset="0"/>
              </a:rPr>
              <a:t>Site web: </a:t>
            </a:r>
            <a:r>
              <a:rPr lang="fr-FR" sz="2400" b="1" u="sng" dirty="0" smtClean="0">
                <a:solidFill>
                  <a:srgbClr val="0099FF"/>
                </a:solidFill>
                <a:latin typeface="Andes" panose="02000000000000000000" pitchFamily="50" charset="0"/>
              </a:rPr>
              <a:t>www.scalingsolar.org</a:t>
            </a:r>
          </a:p>
          <a:p>
            <a:pPr lvl="1" algn="ctr">
              <a:buClr>
                <a:srgbClr val="0099FF"/>
              </a:buClr>
              <a:buNone/>
            </a:pPr>
            <a:r>
              <a:rPr lang="fr-FR" sz="2400" dirty="0" smtClean="0">
                <a:solidFill>
                  <a:srgbClr val="0099FF"/>
                </a:solidFill>
                <a:latin typeface="Andes" panose="02000000000000000000" pitchFamily="50" charset="0"/>
              </a:rPr>
              <a:t>Contact: scalingsolar@ifc.org</a:t>
            </a:r>
          </a:p>
          <a:p>
            <a:pPr marL="742950" lvl="1" indent="-285750">
              <a:buClr>
                <a:srgbClr val="0099FF"/>
              </a:buClr>
              <a:buFont typeface="Wingdings" panose="05000000000000000000" pitchFamily="2" charset="2"/>
              <a:buChar char="ü"/>
            </a:pPr>
            <a:endParaRPr lang="fr-FR" sz="2400" dirty="0" smtClean="0">
              <a:solidFill>
                <a:srgbClr val="0099FF"/>
              </a:solidFill>
              <a:latin typeface="Andes" panose="02000000000000000000" pitchFamily="50" charset="0"/>
            </a:endParaRPr>
          </a:p>
        </p:txBody>
      </p:sp>
      <p:pic>
        <p:nvPicPr>
          <p:cNvPr id="6" name="Picture 5" descr="00202465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" t="38726" r="-362" b="14553"/>
          <a:stretch/>
        </p:blipFill>
        <p:spPr>
          <a:xfrm>
            <a:off x="-5318" y="3330801"/>
            <a:ext cx="9184943" cy="28755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oup 6"/>
          <p:cNvGrpSpPr/>
          <p:nvPr/>
        </p:nvGrpSpPr>
        <p:grpSpPr>
          <a:xfrm>
            <a:off x="54864" y="6296265"/>
            <a:ext cx="4078224" cy="428360"/>
            <a:chOff x="54864" y="6296265"/>
            <a:chExt cx="4078224" cy="428360"/>
          </a:xfrm>
        </p:grpSpPr>
        <p:sp>
          <p:nvSpPr>
            <p:cNvPr id="8" name="TextBox 7"/>
            <p:cNvSpPr txBox="1"/>
            <p:nvPr/>
          </p:nvSpPr>
          <p:spPr>
            <a:xfrm>
              <a:off x="54864" y="6296265"/>
              <a:ext cx="4078224" cy="428360"/>
            </a:xfrm>
            <a:prstGeom prst="rect">
              <a:avLst/>
            </a:prstGeom>
            <a:solidFill>
              <a:srgbClr val="17375E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656" y="6376616"/>
              <a:ext cx="3837567" cy="3295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8375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88313</TotalTime>
  <Words>552</Words>
  <Application>Microsoft Office PowerPoint</Application>
  <PresentationFormat>On-screen Show (4:3)</PresentationFormat>
  <Paragraphs>129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Andes</vt:lpstr>
      <vt:lpstr>Andes Bold</vt:lpstr>
      <vt:lpstr>Arial</vt:lpstr>
      <vt:lpstr>Times New Roman</vt:lpstr>
      <vt:lpstr>Trebuchet MS</vt:lpstr>
      <vt:lpstr>Wingdings</vt:lpstr>
      <vt:lpstr>Default Design</vt:lpstr>
      <vt:lpstr>Scaling Solar:  Une solution du Groupe Banque Mondiale pour permettre le déploiement rapide de centrales solaires photovoltaïques privées en Afrique Subsaharienne</vt:lpstr>
      <vt:lpstr>PowerPoint Presentation</vt:lpstr>
      <vt:lpstr>Qu’est-ce que « Scaling Solar »?</vt:lpstr>
      <vt:lpstr>PowerPoint Presentation</vt:lpstr>
      <vt:lpstr>PowerPoint Presentation</vt:lpstr>
      <vt:lpstr>PowerPoint Presentation</vt:lpstr>
      <vt:lpstr>PowerPoint Presentation</vt:lpstr>
      <vt:lpstr>Quels sont les avantages? </vt:lpstr>
      <vt:lpstr>PowerPoint Presentation</vt:lpstr>
    </vt:vector>
  </TitlesOfParts>
  <Company>CVI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Gralla</dc:creator>
  <cp:lastModifiedBy>Aziza Mohammed</cp:lastModifiedBy>
  <cp:revision>4252</cp:revision>
  <dcterms:created xsi:type="dcterms:W3CDTF">2007-03-26T18:34:25Z</dcterms:created>
  <dcterms:modified xsi:type="dcterms:W3CDTF">2017-01-25T18:31:02Z</dcterms:modified>
</cp:coreProperties>
</file>